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263" r:id="rId4"/>
    <p:sldId id="257" r:id="rId5"/>
    <p:sldId id="258" r:id="rId6"/>
    <p:sldId id="259" r:id="rId7"/>
    <p:sldId id="260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17" r:id="rId25"/>
    <p:sldId id="279" r:id="rId26"/>
    <p:sldId id="318" r:id="rId27"/>
    <p:sldId id="280" r:id="rId28"/>
    <p:sldId id="282" r:id="rId29"/>
    <p:sldId id="283" r:id="rId30"/>
    <p:sldId id="284" r:id="rId31"/>
    <p:sldId id="285" r:id="rId32"/>
    <p:sldId id="287" r:id="rId33"/>
    <p:sldId id="286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2" r:id="rId60"/>
    <p:sldId id="314" r:id="rId61"/>
    <p:sldId id="315" r:id="rId6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2" descr="http://emap.fgv.br/images/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46500"/>
            <a:ext cx="3672408" cy="156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ágono 7"/>
          <p:cNvSpPr/>
          <p:nvPr userDrawn="1"/>
        </p:nvSpPr>
        <p:spPr>
          <a:xfrm>
            <a:off x="-6808" y="2636912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24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02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65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2" descr="http://emap.fgv.br/images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763688" cy="7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ágono 7"/>
          <p:cNvSpPr/>
          <p:nvPr userDrawn="1"/>
        </p:nvSpPr>
        <p:spPr>
          <a:xfrm>
            <a:off x="-6808" y="620688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13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2" descr="http://emap.fgv.br/images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763688" cy="75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ágono 7"/>
          <p:cNvSpPr/>
          <p:nvPr userDrawn="1"/>
        </p:nvSpPr>
        <p:spPr>
          <a:xfrm>
            <a:off x="-7867" y="4509120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904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34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441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905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25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3352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611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63000">
              <a:schemeClr val="bg1">
                <a:lumMod val="33000"/>
                <a:lumOff val="67000"/>
                <a:alpha val="96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ED684-BE7E-4923-9A22-A76E4076250D}" type="datetimeFigureOut">
              <a:rPr lang="pt-BR" smtClean="0"/>
              <a:t>25/07/2016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2D32D-2454-4A87-BCC2-08674A4643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99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Metodologia3.p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Analise preditiva de </a:t>
            </a:r>
            <a:r>
              <a:rPr lang="pt-BR" sz="28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Churn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 </a:t>
            </a:r>
            <a:r>
              <a:rPr lang="pt-B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ênfase 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</a:t>
            </a:r>
            <a:b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pt-BR" sz="28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  <a:r>
              <a:rPr lang="pt-BR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Learning: Uma </a:t>
            </a:r>
            <a:r>
              <a:rPr lang="pt-BR" sz="2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Revisão</a:t>
            </a:r>
            <a:endParaRPr lang="pt-BR" sz="28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11560" y="5470376"/>
            <a:ext cx="6400800" cy="1415008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  <a:defRPr/>
            </a:pPr>
            <a:r>
              <a:rPr lang="pt-BR" sz="1800" b="1" dirty="0" smtClean="0">
                <a:solidFill>
                  <a:schemeClr val="tx2"/>
                </a:solidFill>
              </a:rPr>
              <a:t>Mestrando: Pedro Henrique Schneider</a:t>
            </a:r>
            <a:endParaRPr lang="pt-BR" sz="1800" b="1" dirty="0">
              <a:solidFill>
                <a:schemeClr val="tx2"/>
              </a:solidFill>
            </a:endParaRPr>
          </a:p>
          <a:p>
            <a:pPr algn="l">
              <a:spcBef>
                <a:spcPts val="0"/>
              </a:spcBef>
              <a:defRPr/>
            </a:pPr>
            <a:r>
              <a:rPr lang="pt-BR" sz="1800" b="1" dirty="0" smtClean="0">
                <a:solidFill>
                  <a:schemeClr val="tx2"/>
                </a:solidFill>
              </a:rPr>
              <a:t>Orientador:  Renato Rocha Souza</a:t>
            </a:r>
          </a:p>
          <a:p>
            <a:pPr algn="l">
              <a:spcBef>
                <a:spcPts val="0"/>
              </a:spcBef>
              <a:defRPr/>
            </a:pPr>
            <a:r>
              <a:rPr lang="pt-BR" sz="1800" b="1" dirty="0" err="1" smtClean="0">
                <a:solidFill>
                  <a:schemeClr val="tx2"/>
                </a:solidFill>
              </a:rPr>
              <a:t>Co-Orientador</a:t>
            </a:r>
            <a:r>
              <a:rPr lang="pt-BR" sz="1800" b="1" dirty="0" smtClean="0">
                <a:solidFill>
                  <a:schemeClr val="tx2"/>
                </a:solidFill>
              </a:rPr>
              <a:t>:  </a:t>
            </a:r>
            <a:r>
              <a:rPr lang="pt-BR" sz="1800" b="1" dirty="0" err="1" smtClean="0">
                <a:solidFill>
                  <a:schemeClr val="tx2"/>
                </a:solidFill>
              </a:rPr>
              <a:t>Antonio</a:t>
            </a:r>
            <a:r>
              <a:rPr lang="pt-BR" sz="1800" b="1" dirty="0" smtClean="0">
                <a:solidFill>
                  <a:schemeClr val="tx2"/>
                </a:solidFill>
              </a:rPr>
              <a:t> Carlos Saraiva Branco</a:t>
            </a:r>
            <a:endParaRPr lang="pt-BR" sz="1800" b="1" dirty="0">
              <a:solidFill>
                <a:schemeClr val="tx2"/>
              </a:solidFill>
            </a:endParaRPr>
          </a:p>
          <a:p>
            <a:pPr algn="l"/>
            <a:endParaRPr lang="pt-BR" sz="1800" b="1" dirty="0">
              <a:solidFill>
                <a:schemeClr val="tx2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627784" y="3679864"/>
            <a:ext cx="5544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Dissertação </a:t>
            </a:r>
            <a:r>
              <a:rPr lang="pt-BR" dirty="0"/>
              <a:t>submetida a Escola de </a:t>
            </a:r>
            <a:r>
              <a:rPr lang="pt-BR" dirty="0" smtClean="0"/>
              <a:t>Matemática </a:t>
            </a:r>
            <a:r>
              <a:rPr lang="pt-BR" dirty="0"/>
              <a:t>Aplicada como requisito </a:t>
            </a:r>
            <a:r>
              <a:rPr lang="pt-BR" dirty="0" smtClean="0"/>
              <a:t>parcial para </a:t>
            </a:r>
            <a:r>
              <a:rPr lang="pt-BR" dirty="0"/>
              <a:t>a </a:t>
            </a:r>
            <a:r>
              <a:rPr lang="pt-BR" dirty="0" smtClean="0"/>
              <a:t>obtenção </a:t>
            </a:r>
            <a:r>
              <a:rPr lang="pt-BR" dirty="0"/>
              <a:t>do grau de Mestre em </a:t>
            </a:r>
            <a:r>
              <a:rPr lang="pt-BR" dirty="0" smtClean="0"/>
              <a:t>Modelagem Matemática </a:t>
            </a:r>
            <a:r>
              <a:rPr lang="pt-BR" dirty="0"/>
              <a:t>da </a:t>
            </a:r>
            <a:r>
              <a:rPr lang="pt-BR" dirty="0" smtClean="0"/>
              <a:t>Informação</a:t>
            </a:r>
            <a:r>
              <a:rPr lang="pt-BR" dirty="0"/>
              <a:t>.</a:t>
            </a:r>
          </a:p>
          <a:p>
            <a:r>
              <a:rPr lang="pt-BR" dirty="0"/>
              <a:t>Á</a:t>
            </a:r>
            <a:r>
              <a:rPr lang="pt-BR" dirty="0" smtClean="0"/>
              <a:t>rea </a:t>
            </a:r>
            <a:r>
              <a:rPr lang="pt-BR" dirty="0"/>
              <a:t>de </a:t>
            </a:r>
            <a:r>
              <a:rPr lang="pt-BR" dirty="0" smtClean="0"/>
              <a:t>Concentração</a:t>
            </a:r>
            <a:r>
              <a:rPr lang="pt-BR" dirty="0"/>
              <a:t>: Modelagem e </a:t>
            </a:r>
            <a:r>
              <a:rPr lang="pt-BR" dirty="0" smtClean="0"/>
              <a:t>Análise </a:t>
            </a:r>
            <a:r>
              <a:rPr lang="pt-BR" dirty="0"/>
              <a:t>da </a:t>
            </a:r>
            <a:r>
              <a:rPr lang="pt-BR" dirty="0" smtClean="0"/>
              <a:t>Informação.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230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Churn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M</a:t>
            </a:r>
            <a:r>
              <a:rPr lang="pt-BR" dirty="0" smtClean="0"/>
              <a:t>edida do número de indivíduos ou itens que se deslocam para fora de um grupo coletivo ao longo de um período de tempo específico.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</a:t>
            </a:r>
            <a:r>
              <a:rPr lang="pt-BR" dirty="0" smtClean="0"/>
              <a:t>lientes ou assinantes:  significa a quantidade de clientes que deixaram a base num determinado período de tempo.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Nível de insatisfação, melhores preços praticados por competidores, melhores performances de vendas dos competidores, ou outras razões que tenham a ver com o ciclo de vida do cliente.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Customer Life Time e Customer Life Time Value –CLTV.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T</a:t>
            </a:r>
            <a:r>
              <a:rPr lang="pt-BR" dirty="0" smtClean="0"/>
              <a:t>axa de sobrevivência.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38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Datamining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“o processo de extração de padrões escondidos de grandes conjuntos de dados usando estatística, matemática, inteligência artificial e técnicas de aprendizado de máquina.”</a:t>
            </a:r>
            <a:r>
              <a:rPr lang="pt-BR" dirty="0"/>
              <a:t> </a:t>
            </a:r>
            <a:r>
              <a:rPr lang="pt-BR" dirty="0" smtClean="0"/>
              <a:t>[</a:t>
            </a:r>
            <a:r>
              <a:rPr lang="pt-BR" sz="2600" dirty="0" err="1" smtClean="0">
                <a:solidFill>
                  <a:srgbClr val="0070C0"/>
                </a:solidFill>
              </a:rPr>
              <a:t>Berson</a:t>
            </a:r>
            <a:r>
              <a:rPr lang="pt-BR" sz="26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None/>
            </a:pPr>
            <a:r>
              <a:rPr lang="pt-BR" sz="2600" dirty="0">
                <a:solidFill>
                  <a:srgbClr val="0070C0"/>
                </a:solidFill>
              </a:rPr>
              <a:t> </a:t>
            </a:r>
            <a:r>
              <a:rPr lang="pt-BR" sz="2600" dirty="0" smtClean="0">
                <a:solidFill>
                  <a:srgbClr val="0070C0"/>
                </a:solidFill>
              </a:rPr>
              <a:t>    Smith </a:t>
            </a:r>
            <a:r>
              <a:rPr lang="pt-BR" sz="2600" dirty="0" err="1">
                <a:solidFill>
                  <a:srgbClr val="0070C0"/>
                </a:solidFill>
              </a:rPr>
              <a:t>and</a:t>
            </a:r>
            <a:r>
              <a:rPr lang="pt-BR" sz="2600" dirty="0">
                <a:solidFill>
                  <a:srgbClr val="0070C0"/>
                </a:solidFill>
              </a:rPr>
              <a:t> </a:t>
            </a:r>
            <a:r>
              <a:rPr lang="pt-BR" sz="2600" dirty="0" err="1">
                <a:solidFill>
                  <a:srgbClr val="0070C0"/>
                </a:solidFill>
              </a:rPr>
              <a:t>Thearling</a:t>
            </a:r>
            <a:r>
              <a:rPr lang="pt-BR" sz="2600" dirty="0">
                <a:solidFill>
                  <a:srgbClr val="0070C0"/>
                </a:solidFill>
              </a:rPr>
              <a:t> (2000</a:t>
            </a:r>
            <a:r>
              <a:rPr lang="pt-BR" sz="2600" dirty="0" smtClean="0">
                <a:solidFill>
                  <a:srgbClr val="0070C0"/>
                </a:solidFill>
              </a:rPr>
              <a:t>)</a:t>
            </a:r>
            <a:r>
              <a:rPr lang="pt-BR" dirty="0" smtClean="0"/>
              <a:t>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“extração preditiva de informação oculta a partir de grandes bases de dados.”[</a:t>
            </a:r>
            <a:r>
              <a:rPr lang="pt-BR" sz="2600" dirty="0" err="1">
                <a:solidFill>
                  <a:srgbClr val="0070C0"/>
                </a:solidFill>
              </a:rPr>
              <a:t>Thearling</a:t>
            </a:r>
            <a:r>
              <a:rPr lang="pt-BR" sz="2600" dirty="0">
                <a:solidFill>
                  <a:srgbClr val="0070C0"/>
                </a:solidFill>
              </a:rPr>
              <a:t> (1999)</a:t>
            </a:r>
            <a:r>
              <a:rPr lang="pt-BR" dirty="0" smtClean="0"/>
              <a:t>]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“permitem a transformação dos dados brutos em conhecimento do negócio.”[</a:t>
            </a:r>
            <a:r>
              <a:rPr lang="pt-BR" sz="2600" dirty="0" err="1">
                <a:solidFill>
                  <a:srgbClr val="0070C0"/>
                </a:solidFill>
              </a:rPr>
              <a:t>Lejeune</a:t>
            </a:r>
            <a:r>
              <a:rPr lang="pt-BR" sz="2600" dirty="0">
                <a:solidFill>
                  <a:srgbClr val="0070C0"/>
                </a:solidFill>
              </a:rPr>
              <a:t> (2001)</a:t>
            </a:r>
            <a:r>
              <a:rPr lang="pt-BR" dirty="0" smtClean="0"/>
              <a:t>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0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Datamining</a:t>
            </a:r>
            <a:r>
              <a:rPr lang="pt-BR" sz="3600" dirty="0">
                <a:solidFill>
                  <a:schemeClr val="tx2"/>
                </a:solidFill>
              </a:rPr>
              <a:t> </a:t>
            </a:r>
            <a:r>
              <a:rPr lang="pt-BR" sz="3600" dirty="0" err="1">
                <a:solidFill>
                  <a:schemeClr val="tx2"/>
                </a:solidFill>
              </a:rPr>
              <a:t>Vs</a:t>
            </a:r>
            <a:r>
              <a:rPr lang="pt-BR" sz="3600" dirty="0">
                <a:solidFill>
                  <a:schemeClr val="tx2"/>
                </a:solidFill>
              </a:rPr>
              <a:t> </a:t>
            </a:r>
            <a:r>
              <a:rPr lang="pt-BR" sz="3600" dirty="0" err="1">
                <a:solidFill>
                  <a:schemeClr val="tx2"/>
                </a:solidFill>
              </a:rPr>
              <a:t>Machine</a:t>
            </a:r>
            <a:r>
              <a:rPr lang="pt-BR" sz="3600" dirty="0">
                <a:solidFill>
                  <a:schemeClr val="tx2"/>
                </a:solidFill>
              </a:rPr>
              <a:t> Learning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E</a:t>
            </a:r>
            <a:r>
              <a:rPr lang="pt-BR" dirty="0" smtClean="0"/>
              <a:t>mpregam em geral os mesmos métodos e se sobrepõem de forma significativa. Porém com objetivos um pouco diferentes.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ML: reproduzir o conhecimento conhecido; DM: descoberta de conhecimento até então desconhecido.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Ou ainda:  ML: concentra-se em  previsão e classificação, a partir de um conjunto de dados de treinamento. DM: foca-se na descoberta de propriedades não conhecidas dos dados.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err="1" smtClean="0"/>
              <a:t>Churn</a:t>
            </a:r>
            <a:r>
              <a:rPr lang="pt-BR" dirty="0" smtClean="0"/>
              <a:t>: </a:t>
            </a:r>
            <a:r>
              <a:rPr lang="pt-BR" b="1" i="1" dirty="0"/>
              <a:t>Classificação</a:t>
            </a:r>
            <a:r>
              <a:rPr lang="pt-BR" dirty="0" smtClean="0"/>
              <a:t>, </a:t>
            </a:r>
            <a:r>
              <a:rPr lang="pt-BR" b="1" i="1" dirty="0"/>
              <a:t>Aprendizagem </a:t>
            </a:r>
            <a:r>
              <a:rPr lang="pt-BR" b="1" i="1" dirty="0" smtClean="0"/>
              <a:t>supervisionada.</a:t>
            </a: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Ênfase ao termo </a:t>
            </a:r>
            <a:r>
              <a:rPr lang="pt-BR" dirty="0" err="1" smtClean="0"/>
              <a:t>Machine</a:t>
            </a:r>
            <a:r>
              <a:rPr lang="pt-BR" dirty="0" smtClean="0"/>
              <a:t> Learning.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59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Machine</a:t>
            </a:r>
            <a:r>
              <a:rPr lang="pt-BR" sz="3600" dirty="0">
                <a:solidFill>
                  <a:schemeClr val="tx2"/>
                </a:solidFill>
              </a:rPr>
              <a:t> Learning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b="1" i="1" dirty="0"/>
              <a:t>A</a:t>
            </a:r>
            <a:r>
              <a:rPr lang="pt-BR" b="1" i="1" dirty="0" smtClean="0"/>
              <a:t>prendizagem supervisionada</a:t>
            </a:r>
            <a:r>
              <a:rPr lang="pt-BR" dirty="0" smtClean="0"/>
              <a:t>, o modelo é apresentado a exemplos de entradas onde suas saídas desejadas são conhecidas, ou seja, dados históricos conhecidos. O objetivo é aprender uma regra geral que mapeia entradas e saídas.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b="1" i="1" dirty="0" smtClean="0"/>
              <a:t>Classificação</a:t>
            </a:r>
            <a:r>
              <a:rPr lang="pt-BR" dirty="0" smtClean="0"/>
              <a:t>, é um dos modelos mais comuns e mais utilizados de </a:t>
            </a:r>
            <a:r>
              <a:rPr lang="pt-BR" dirty="0" err="1" smtClean="0"/>
              <a:t>Machine</a:t>
            </a:r>
            <a:r>
              <a:rPr lang="pt-BR" dirty="0" smtClean="0"/>
              <a:t> Learning. Tem o objetivo de identificar a que categoria pertence uma nova observação.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658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Árvores de Decisão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Método de classificação muito usado em </a:t>
            </a:r>
            <a:r>
              <a:rPr lang="pt-BR" dirty="0" err="1" smtClean="0"/>
              <a:t>Machine</a:t>
            </a:r>
            <a:r>
              <a:rPr lang="pt-BR" dirty="0" smtClean="0"/>
              <a:t> Learning.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E</a:t>
            </a:r>
            <a:r>
              <a:rPr lang="pt-BR" dirty="0" smtClean="0"/>
              <a:t>strutura do tipo fluxograma em “árvore”.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I</a:t>
            </a:r>
            <a:r>
              <a:rPr lang="pt-BR" dirty="0" smtClean="0"/>
              <a:t>ndução de cima para baixo.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Algoritmo guloso. </a:t>
            </a:r>
            <a:r>
              <a:rPr lang="pt-BR" dirty="0"/>
              <a:t>B</a:t>
            </a:r>
            <a:r>
              <a:rPr lang="pt-BR" dirty="0" smtClean="0"/>
              <a:t>usca escolher em cada passo a variável que melhor divide o conjunto de dados, com base em um teste de valor de atributo.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Na análise de </a:t>
            </a:r>
            <a:r>
              <a:rPr lang="pt-BR" dirty="0" err="1" smtClean="0"/>
              <a:t>Churn</a:t>
            </a:r>
            <a:r>
              <a:rPr lang="pt-BR" dirty="0" smtClean="0"/>
              <a:t>, assume-se que exista apenas uma única variável destino para a classificação. Cada elemento do domínio da classificação representa uma classe. Tem-se então uma classe representada por “</a:t>
            </a:r>
            <a:r>
              <a:rPr lang="pt-BR" dirty="0" err="1" smtClean="0"/>
              <a:t>Churn</a:t>
            </a:r>
            <a:r>
              <a:rPr lang="pt-BR" dirty="0" smtClean="0"/>
              <a:t>”', e outra classe “No </a:t>
            </a:r>
            <a:r>
              <a:rPr lang="pt-BR" dirty="0" err="1" smtClean="0"/>
              <a:t>Churn</a:t>
            </a:r>
            <a:r>
              <a:rPr lang="pt-BR" dirty="0" smtClean="0"/>
              <a:t>”.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27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2800" dirty="0">
                <a:solidFill>
                  <a:schemeClr val="tx2"/>
                </a:solidFill>
              </a:rPr>
              <a:t>Árvores de Decisão</a:t>
            </a:r>
            <a:br>
              <a:rPr lang="pt-BR" sz="2800" dirty="0">
                <a:solidFill>
                  <a:schemeClr val="tx2"/>
                </a:solidFill>
              </a:rPr>
            </a:br>
            <a:r>
              <a:rPr lang="pt-BR" sz="2800" dirty="0">
                <a:solidFill>
                  <a:schemeClr val="tx2"/>
                </a:solidFill>
              </a:rPr>
              <a:t>Exemplo: Telecom </a:t>
            </a:r>
            <a:r>
              <a:rPr lang="pt-BR" sz="2800" dirty="0" err="1">
                <a:solidFill>
                  <a:schemeClr val="tx2"/>
                </a:solidFill>
              </a:rPr>
              <a:t>Churn</a:t>
            </a:r>
            <a:endParaRPr lang="pt-BR" sz="28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08649"/>
            <a:ext cx="6624736" cy="550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9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Árvores de Decisão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000" dirty="0">
                <a:solidFill>
                  <a:schemeClr val="tx2"/>
                </a:solidFill>
              </a:rPr>
              <a:t>Por que os classificadores de Árvores de decisão são tão populares?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Uma variável de classificação, cada </a:t>
            </a:r>
            <a:r>
              <a:rPr lang="pt-BR" dirty="0"/>
              <a:t>elemento </a:t>
            </a:r>
            <a:r>
              <a:rPr lang="pt-BR" dirty="0" smtClean="0"/>
              <a:t>deste </a:t>
            </a:r>
            <a:r>
              <a:rPr lang="pt-BR" dirty="0"/>
              <a:t>domínio </a:t>
            </a:r>
            <a:r>
              <a:rPr lang="pt-BR" dirty="0" smtClean="0"/>
              <a:t>representa </a:t>
            </a:r>
            <a:r>
              <a:rPr lang="pt-BR" dirty="0"/>
              <a:t>uma classe. Tem-se então uma classe representada por “</a:t>
            </a:r>
            <a:r>
              <a:rPr lang="pt-BR" dirty="0" err="1"/>
              <a:t>Churn</a:t>
            </a:r>
            <a:r>
              <a:rPr lang="pt-BR" dirty="0"/>
              <a:t>”', e outra classe “No </a:t>
            </a:r>
            <a:r>
              <a:rPr lang="pt-BR" dirty="0" err="1"/>
              <a:t>Churn</a:t>
            </a:r>
            <a:r>
              <a:rPr lang="pt-BR" dirty="0"/>
              <a:t>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Em geral não requer muito conhecimento da técnica nem configurações de parâmetros.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Apropriadas para descoberta de conhecimento exploratória.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Representação em forma de árvore é intuitiva e, geralmente, fácil de assimilar.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A</a:t>
            </a:r>
            <a:r>
              <a:rPr lang="pt-BR" dirty="0" smtClean="0"/>
              <a:t>prendizagem e classificação, rápidas.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B</a:t>
            </a:r>
            <a:r>
              <a:rPr lang="pt-BR" dirty="0" smtClean="0"/>
              <a:t>oa precisão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43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Regressão Logística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</a:pPr>
                <a:r>
                  <a:rPr lang="pt-BR" sz="2800" dirty="0" smtClean="0"/>
                  <a:t>Variável dependente é binária ou categórica.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r>
                  <a:rPr lang="pt-BR" sz="2800" dirty="0"/>
                  <a:t>M</a:t>
                </a:r>
                <a:r>
                  <a:rPr lang="pt-BR" sz="2800" dirty="0" smtClean="0"/>
                  <a:t>ede a relação entre a variável dependente binária e uma ou mais variáveis independentes estimando probabilidades utilizando uma função logística.</a:t>
                </a:r>
                <a14:m>
                  <m:oMath xmlns:m="http://schemas.openxmlformats.org/officeDocument/2006/math">
                    <m:r>
                      <a:rPr lang="pt-BR" sz="2800" b="0" i="0" smtClean="0">
                        <a:latin typeface="Cambria Math"/>
                        <a:ea typeface="Cambria Math"/>
                      </a:rPr>
                      <m:t>  </m:t>
                    </m:r>
                  </m:oMath>
                </a14:m>
                <a:endParaRPr lang="pt-BR" sz="2800" b="0" i="0" dirty="0" smtClean="0">
                  <a:latin typeface="Cambria Math"/>
                  <a:ea typeface="Cambria Math"/>
                </a:endParaRPr>
              </a:p>
              <a:p>
                <a:pPr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pt-BR" sz="2800" i="1" smtClean="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pt-BR" sz="2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pt-BR" sz="2800" b="0" i="1" smtClean="0">
                            <a:latin typeface="Cambria Math"/>
                            <a:ea typeface="Cambria Math"/>
                          </a:rPr>
                          <m:t>𝑠</m:t>
                        </m:r>
                      </m:e>
                    </m:d>
                    <m:r>
                      <a:rPr lang="pt-BR" sz="2800" b="0" i="1" smtClean="0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pt-BR" sz="28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p>
                        </m:sSup>
                      </m:num>
                      <m:den>
                        <m:r>
                          <a:rPr lang="pt-BR" sz="2800" b="0" i="1" smtClean="0">
                            <a:latin typeface="Cambria Math"/>
                            <a:ea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pt-BR" sz="2800" b="0" i="1" smtClean="0">
                                <a:latin typeface="Cambria Math"/>
                                <a:ea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sz="2800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213" r="-23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64" y="3717032"/>
            <a:ext cx="5220156" cy="272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22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>	Regressão </a:t>
            </a:r>
            <a:r>
              <a:rPr lang="pt-BR" sz="3600" dirty="0">
                <a:solidFill>
                  <a:schemeClr val="tx2"/>
                </a:solidFill>
              </a:rPr>
              <a:t>Logística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Saída entre [0,1]. Interpretado como a probabilidade para um evento binário.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P</a:t>
            </a:r>
            <a:r>
              <a:rPr lang="pt-BR" dirty="0" smtClean="0"/>
              <a:t>robabilidade de “</a:t>
            </a:r>
            <a:r>
              <a:rPr lang="pt-BR" dirty="0" err="1" smtClean="0"/>
              <a:t>Churn</a:t>
            </a:r>
            <a:r>
              <a:rPr lang="pt-BR" dirty="0" smtClean="0"/>
              <a:t>”' ou “No </a:t>
            </a:r>
            <a:r>
              <a:rPr lang="pt-BR" dirty="0" err="1" smtClean="0"/>
              <a:t>Churn</a:t>
            </a:r>
            <a:r>
              <a:rPr lang="pt-BR" dirty="0" smtClean="0"/>
              <a:t>”.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Simplicidade.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F</a:t>
            </a:r>
            <a:r>
              <a:rPr lang="pt-BR" dirty="0" smtClean="0"/>
              <a:t>acilidade de interpretação.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Boa acurácia;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06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400" dirty="0"/>
              <a:t>S</a:t>
            </a:r>
            <a:r>
              <a:rPr lang="pt-BR" sz="2400" dirty="0" smtClean="0"/>
              <a:t>istemas de neurônios interconectados, adaptativos, capazes de aproximar funções não lineares e capazes de aprender.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/>
              <a:t>T</a:t>
            </a:r>
            <a:r>
              <a:rPr lang="pt-BR" sz="2400" dirty="0" smtClean="0"/>
              <a:t>ipicamente definida por três tipos de atributos: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800" dirty="0" smtClean="0"/>
              <a:t>Neurônios e pesos de suas conexões.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800" dirty="0"/>
              <a:t>E</a:t>
            </a:r>
            <a:r>
              <a:rPr lang="pt-BR" sz="1800" dirty="0" smtClean="0"/>
              <a:t>strutura de interligações entre camadas.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800" dirty="0"/>
              <a:t>A</a:t>
            </a:r>
            <a:r>
              <a:rPr lang="pt-BR" sz="1800" dirty="0" smtClean="0"/>
              <a:t>lgoritmo de aprendizagem. (</a:t>
            </a:r>
            <a:r>
              <a:rPr lang="pt-BR" sz="1800" dirty="0" err="1" smtClean="0"/>
              <a:t>ex</a:t>
            </a:r>
            <a:r>
              <a:rPr lang="pt-BR" sz="1800" dirty="0" smtClean="0"/>
              <a:t>: PLA, GD, </a:t>
            </a:r>
            <a:r>
              <a:rPr lang="pt-BR" sz="1800" dirty="0" err="1" smtClean="0"/>
              <a:t>Backpropagation</a:t>
            </a:r>
            <a:r>
              <a:rPr lang="pt-BR" sz="1800" dirty="0" smtClean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45024"/>
            <a:ext cx="4858296" cy="3047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177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pt-BR" sz="40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50912" y="1135285"/>
            <a:ext cx="7005464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CENÁRIO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PROBLEMA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MOTIVAÇÃO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REFERENCIAL TEÓRICO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CHURN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DATAMINING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 LEARNING E SUAS TÉCNICAS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t-BR" sz="2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</a:p>
          <a:p>
            <a:pPr>
              <a:buFont typeface="Wingdings" panose="05000000000000000000" pitchFamily="2" charset="2"/>
              <a:buChar char="v"/>
            </a:pPr>
            <a:endParaRPr lang="pt-BR" sz="2200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pt-BR" sz="2200" dirty="0" smtClean="0"/>
          </a:p>
          <a:p>
            <a:pPr lvl="1">
              <a:buFont typeface="Wingdings" panose="05000000000000000000" pitchFamily="2" charset="2"/>
              <a:buChar char="v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7042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No caso dos neurônios, as principais partes são: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As sinapses, caracterizadas pelos seus pesos associados.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A função de combinação (</a:t>
            </a:r>
            <a:r>
              <a:rPr lang="pt-BR" sz="2000" dirty="0" err="1" smtClean="0"/>
              <a:t>ex</a:t>
            </a:r>
            <a:r>
              <a:rPr lang="pt-BR" sz="2000" dirty="0" smtClean="0"/>
              <a:t>:  somadora).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A função de ativação. (</a:t>
            </a:r>
            <a:r>
              <a:rPr lang="pt-BR" sz="2000" dirty="0" err="1" smtClean="0"/>
              <a:t>ex</a:t>
            </a:r>
            <a:r>
              <a:rPr lang="pt-BR" sz="2000" dirty="0" smtClean="0"/>
              <a:t>: Logística , </a:t>
            </a:r>
            <a:r>
              <a:rPr lang="pt-BR" sz="2000" dirty="0" err="1" smtClean="0"/>
              <a:t>TangenteH</a:t>
            </a:r>
            <a:r>
              <a:rPr lang="pt-BR" sz="2000" dirty="0" smtClean="0"/>
              <a:t>). </a:t>
            </a:r>
          </a:p>
          <a:p>
            <a:endParaRPr lang="pt-B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37" y="2978159"/>
            <a:ext cx="5199608" cy="304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45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Redes Neurais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Utilizadas para problemas de classificação.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C</a:t>
            </a:r>
            <a:r>
              <a:rPr lang="pt-BR" dirty="0" smtClean="0"/>
              <a:t>ada unidade de saída pode ser utilizada para representar duas classes.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Ú</a:t>
            </a:r>
            <a:r>
              <a:rPr lang="pt-BR" dirty="0" smtClean="0"/>
              <a:t>nica unidade de saída, para representar a classe ``</a:t>
            </a:r>
            <a:r>
              <a:rPr lang="pt-BR" dirty="0" err="1" smtClean="0"/>
              <a:t>Churn</a:t>
            </a:r>
            <a:r>
              <a:rPr lang="pt-BR" dirty="0" smtClean="0"/>
              <a:t>'' e ``No </a:t>
            </a:r>
            <a:r>
              <a:rPr lang="pt-BR" dirty="0" err="1" smtClean="0"/>
              <a:t>Churn</a:t>
            </a:r>
            <a:r>
              <a:rPr lang="pt-BR" dirty="0" smtClean="0"/>
              <a:t>''.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Negativo: longos períodos de treinamento, falta de </a:t>
            </a:r>
            <a:r>
              <a:rPr lang="pt-BR" dirty="0" err="1" smtClean="0"/>
              <a:t>interpretabilidade</a:t>
            </a:r>
            <a:r>
              <a:rPr 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Positivo: robustas aos ruídos, aos casos onde as relações entre os parâmetros não são bem conhecidas, alto grau de paralelismo</a:t>
            </a:r>
            <a:r>
              <a:rPr lang="pt-BR" dirty="0"/>
              <a:t> </a:t>
            </a:r>
            <a:r>
              <a:rPr lang="pt-BR" dirty="0" smtClean="0"/>
              <a:t> e boas precisões.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338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Support</a:t>
            </a:r>
            <a:r>
              <a:rPr lang="pt-BR" sz="3600" dirty="0">
                <a:solidFill>
                  <a:schemeClr val="tx2"/>
                </a:solidFill>
              </a:rPr>
              <a:t> Vector </a:t>
            </a:r>
            <a:r>
              <a:rPr lang="pt-BR" sz="3600" dirty="0" err="1">
                <a:solidFill>
                  <a:schemeClr val="tx2"/>
                </a:solidFill>
              </a:rPr>
              <a:t>Machine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Modelos supervisionados para classificações </a:t>
            </a:r>
            <a:r>
              <a:rPr lang="pt-BR" sz="2800" dirty="0"/>
              <a:t>lineares e não </a:t>
            </a:r>
            <a:r>
              <a:rPr lang="pt-BR" sz="2800" dirty="0" smtClean="0"/>
              <a:t>lineares.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Busca </a:t>
            </a:r>
            <a:r>
              <a:rPr lang="pt-BR" sz="2800" dirty="0"/>
              <a:t>o hiperplano de separação </a:t>
            </a:r>
            <a:r>
              <a:rPr lang="pt-BR" sz="2800" dirty="0" smtClean="0"/>
              <a:t>ideal.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Hiperplano ideal, baseado nos </a:t>
            </a:r>
            <a:r>
              <a:rPr lang="pt-BR" sz="2800" dirty="0"/>
              <a:t>vetores de suporte e suas </a:t>
            </a:r>
            <a:r>
              <a:rPr lang="pt-BR" sz="2800" dirty="0" smtClean="0"/>
              <a:t>margens.</a:t>
            </a:r>
            <a:endParaRPr lang="pt-B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3563888" cy="298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84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Support</a:t>
            </a:r>
            <a:r>
              <a:rPr lang="pt-BR" sz="3600" dirty="0">
                <a:solidFill>
                  <a:schemeClr val="tx2"/>
                </a:solidFill>
              </a:rPr>
              <a:t> Vector </a:t>
            </a:r>
            <a:r>
              <a:rPr lang="pt-BR" sz="3600" dirty="0" err="1">
                <a:solidFill>
                  <a:schemeClr val="tx2"/>
                </a:solidFill>
              </a:rPr>
              <a:t>Machine</a:t>
            </a:r>
            <a:endParaRPr lang="pt-BR" sz="3600" dirty="0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05064"/>
            <a:ext cx="4680520" cy="2551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Conjuntos não linearmente separáveis.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Mapeamento para uma dimensão maior.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Dados </a:t>
            </a:r>
            <a:r>
              <a:rPr lang="pt-BR" sz="2800" dirty="0"/>
              <a:t>a partir de duas classes podem sempre ser separados por um hiperplano</a:t>
            </a:r>
            <a:r>
              <a:rPr lang="pt-BR" sz="2800" dirty="0" smtClean="0"/>
              <a:t>. (Classes: </a:t>
            </a:r>
            <a:r>
              <a:rPr lang="pt-BR" sz="2800" dirty="0" err="1" smtClean="0"/>
              <a:t>Churn</a:t>
            </a:r>
            <a:r>
              <a:rPr lang="pt-BR" sz="2800" dirty="0" smtClean="0"/>
              <a:t> e No </a:t>
            </a:r>
            <a:r>
              <a:rPr lang="pt-BR" sz="2800" dirty="0" err="1" smtClean="0"/>
              <a:t>Churn</a:t>
            </a:r>
            <a:r>
              <a:rPr lang="pt-BR" sz="2800" dirty="0" smtClean="0"/>
              <a:t>).</a:t>
            </a:r>
            <a:endParaRPr lang="pt-BR" sz="2800" dirty="0"/>
          </a:p>
          <a:p>
            <a:pPr>
              <a:buFont typeface="Wingdings" panose="05000000000000000000" pitchFamily="2" charset="2"/>
              <a:buChar char="q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0484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Support</a:t>
            </a:r>
            <a:r>
              <a:rPr lang="pt-BR" sz="3600" dirty="0">
                <a:solidFill>
                  <a:schemeClr val="tx2"/>
                </a:solidFill>
              </a:rPr>
              <a:t> Vector </a:t>
            </a:r>
            <a:r>
              <a:rPr lang="pt-BR" sz="3600" dirty="0" err="1">
                <a:solidFill>
                  <a:schemeClr val="tx2"/>
                </a:solidFill>
              </a:rPr>
              <a:t>Machine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Dados </a:t>
            </a:r>
            <a:r>
              <a:rPr lang="pt-BR" sz="2800" dirty="0"/>
              <a:t>a partir de duas classes podem sempre ser separados por um hiperplano</a:t>
            </a:r>
            <a:r>
              <a:rPr lang="pt-BR" sz="2800" dirty="0" smtClean="0"/>
              <a:t>. (Classes: </a:t>
            </a:r>
            <a:r>
              <a:rPr lang="pt-BR" sz="2800" dirty="0" err="1" smtClean="0"/>
              <a:t>Churn</a:t>
            </a:r>
            <a:r>
              <a:rPr lang="pt-BR" sz="2800" dirty="0" smtClean="0"/>
              <a:t> e No </a:t>
            </a:r>
            <a:r>
              <a:rPr lang="pt-BR" sz="2800" dirty="0" err="1" smtClean="0"/>
              <a:t>Churn</a:t>
            </a:r>
            <a:r>
              <a:rPr lang="pt-BR" sz="2800" dirty="0" smtClean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 </a:t>
            </a:r>
            <a:r>
              <a:rPr lang="pt-BR" sz="2800" dirty="0" smtClean="0"/>
              <a:t>Modelo mais recente, apresentando resultados com boa precisão.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Embora considerado lento, pode lidar com bases de grandes dimensões.</a:t>
            </a:r>
            <a:endParaRPr lang="pt-BR" sz="2800" dirty="0"/>
          </a:p>
          <a:p>
            <a:pPr>
              <a:buFont typeface="Wingdings" panose="05000000000000000000" pitchFamily="2" charset="2"/>
              <a:buChar char="q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7003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Random</a:t>
            </a:r>
            <a:r>
              <a:rPr lang="pt-BR" sz="3600" dirty="0">
                <a:solidFill>
                  <a:schemeClr val="tx2"/>
                </a:solidFill>
              </a:rPr>
              <a:t> Forest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Método </a:t>
            </a:r>
            <a:r>
              <a:rPr lang="pt-BR" dirty="0"/>
              <a:t>de aprendizagem </a:t>
            </a:r>
            <a:r>
              <a:rPr lang="pt-BR" dirty="0" smtClean="0"/>
              <a:t>combinado (Ensemble).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Agregação </a:t>
            </a:r>
            <a:r>
              <a:rPr lang="pt-BR" dirty="0"/>
              <a:t>``</a:t>
            </a:r>
            <a:r>
              <a:rPr lang="pt-BR" dirty="0" err="1"/>
              <a:t>bootstrap</a:t>
            </a:r>
            <a:r>
              <a:rPr lang="pt-BR" dirty="0" smtClean="0"/>
              <a:t>'‘ de várias Árvores de Decisão.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Retorna a Moda das várias Árvores.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“Carona” com a popularidade e benefícios da Árvore de Decisão.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Diminui </a:t>
            </a:r>
            <a:r>
              <a:rPr lang="pt-BR" dirty="0"/>
              <a:t>a variância e </a:t>
            </a:r>
            <a:r>
              <a:rPr lang="pt-BR" dirty="0" smtClean="0"/>
              <a:t>melhora </a:t>
            </a:r>
            <a:r>
              <a:rPr lang="pt-BR" dirty="0"/>
              <a:t>o </a:t>
            </a:r>
            <a:r>
              <a:rPr lang="pt-BR" dirty="0" err="1"/>
              <a:t>overfitting</a:t>
            </a:r>
            <a:r>
              <a:rPr lang="pt-BR" dirty="0" smtClean="0"/>
              <a:t>. Robusta a ruídos.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Perda de </a:t>
            </a:r>
            <a:r>
              <a:rPr lang="pt-BR" dirty="0" err="1" smtClean="0"/>
              <a:t>Interpretabilidade</a:t>
            </a:r>
            <a:r>
              <a:rPr 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675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 err="1">
                <a:solidFill>
                  <a:schemeClr val="tx2"/>
                </a:solidFill>
              </a:rPr>
              <a:t>Random</a:t>
            </a:r>
            <a:r>
              <a:rPr lang="pt-BR" sz="3600" dirty="0">
                <a:solidFill>
                  <a:schemeClr val="tx2"/>
                </a:solidFill>
              </a:rPr>
              <a:t> Forest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Método </a:t>
            </a:r>
            <a:r>
              <a:rPr lang="pt-BR" dirty="0"/>
              <a:t>de aprendizagem </a:t>
            </a:r>
            <a:r>
              <a:rPr lang="pt-BR" dirty="0" smtClean="0"/>
              <a:t>combinado (Ensemble).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Agregação </a:t>
            </a:r>
            <a:r>
              <a:rPr lang="pt-BR" dirty="0"/>
              <a:t>``</a:t>
            </a:r>
            <a:r>
              <a:rPr lang="pt-BR" dirty="0" err="1"/>
              <a:t>bootstrap</a:t>
            </a:r>
            <a:r>
              <a:rPr lang="pt-BR" dirty="0" smtClean="0"/>
              <a:t>'‘ de várias Árvores de Decisão.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“Carona” com a popularidade e benefícios da Árvore de Decisão.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Diminui </a:t>
            </a:r>
            <a:r>
              <a:rPr lang="pt-BR" dirty="0"/>
              <a:t>a variância e </a:t>
            </a:r>
            <a:r>
              <a:rPr lang="pt-BR" dirty="0" smtClean="0"/>
              <a:t>melhora </a:t>
            </a:r>
            <a:r>
              <a:rPr lang="pt-BR" dirty="0"/>
              <a:t>o </a:t>
            </a:r>
            <a:r>
              <a:rPr lang="pt-BR" dirty="0" err="1"/>
              <a:t>overfitting</a:t>
            </a:r>
            <a:r>
              <a:rPr lang="pt-BR" dirty="0" smtClean="0"/>
              <a:t>. Robusto a ruídos.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Perda de </a:t>
            </a:r>
            <a:r>
              <a:rPr lang="pt-BR" dirty="0" err="1" smtClean="0"/>
              <a:t>Interpretabilidade</a:t>
            </a:r>
            <a:r>
              <a:rPr 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244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Outras Técnicas Encontradas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 err="1" smtClean="0"/>
              <a:t>Bootstrap</a:t>
            </a:r>
            <a:r>
              <a:rPr lang="pt-BR" sz="2800" dirty="0" smtClean="0"/>
              <a:t> </a:t>
            </a:r>
            <a:r>
              <a:rPr lang="pt-BR" sz="2800" dirty="0" err="1"/>
              <a:t>aggregating</a:t>
            </a:r>
            <a:r>
              <a:rPr lang="pt-BR" sz="2800" dirty="0"/>
              <a:t> (</a:t>
            </a:r>
            <a:r>
              <a:rPr lang="pt-BR" sz="2800" dirty="0" err="1"/>
              <a:t>bagging</a:t>
            </a:r>
            <a:r>
              <a:rPr lang="pt-BR" sz="2800" dirty="0"/>
              <a:t>) e </a:t>
            </a:r>
            <a:r>
              <a:rPr lang="pt-BR" sz="2800" dirty="0" err="1" smtClean="0"/>
              <a:t>Boosting</a:t>
            </a:r>
            <a:r>
              <a:rPr lang="pt-B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err="1"/>
              <a:t>Naive</a:t>
            </a:r>
            <a:r>
              <a:rPr lang="pt-BR" sz="2800" dirty="0"/>
              <a:t> </a:t>
            </a:r>
            <a:r>
              <a:rPr lang="pt-BR" sz="2800" dirty="0" err="1" smtClean="0"/>
              <a:t>Bayes</a:t>
            </a:r>
            <a:r>
              <a:rPr lang="pt-B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err="1"/>
              <a:t>Datamining</a:t>
            </a:r>
            <a:r>
              <a:rPr lang="pt-BR" sz="2800" dirty="0"/>
              <a:t> </a:t>
            </a:r>
            <a:r>
              <a:rPr lang="pt-BR" sz="2800" dirty="0" smtClean="0"/>
              <a:t>Evolutivo.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Análise de </a:t>
            </a:r>
            <a:r>
              <a:rPr lang="pt-BR" sz="2800" dirty="0" smtClean="0"/>
              <a:t>Sobrevivência.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Análise de Redes </a:t>
            </a:r>
            <a:r>
              <a:rPr lang="pt-BR" sz="2800" dirty="0" smtClean="0"/>
              <a:t>Sociais.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K-NN.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Modelos de </a:t>
            </a:r>
            <a:r>
              <a:rPr lang="pt-BR" sz="2800" dirty="0" err="1" smtClean="0"/>
              <a:t>Markov</a:t>
            </a:r>
            <a:r>
              <a:rPr lang="pt-B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Redes </a:t>
            </a:r>
            <a:r>
              <a:rPr lang="pt-BR" sz="2800" dirty="0" smtClean="0"/>
              <a:t>Bayesianas.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E mais...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54418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Metodologia</a:t>
            </a:r>
            <a:endParaRPr lang="pt-B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77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Metodologia</a:t>
            </a:r>
          </a:p>
        </p:txBody>
      </p:sp>
      <p:pic>
        <p:nvPicPr>
          <p:cNvPr id="2050" name="Picture 2">
            <a:hlinkClick r:id="rId2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47" y="1988840"/>
            <a:ext cx="475738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03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introdução</a:t>
            </a:r>
            <a:endParaRPr lang="pt-B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19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Metodologia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800" dirty="0">
                <a:solidFill>
                  <a:schemeClr val="tx2"/>
                </a:solidFill>
              </a:rPr>
              <a:t>“</a:t>
            </a:r>
            <a:r>
              <a:rPr lang="pt-BR" sz="2800" dirty="0" err="1">
                <a:solidFill>
                  <a:schemeClr val="tx2"/>
                </a:solidFill>
              </a:rPr>
              <a:t>Highlights</a:t>
            </a:r>
            <a:r>
              <a:rPr lang="pt-BR" sz="2800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Busca livre através do Google, sem direcionamento para repositórios ou periódicos.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Apenas acesso gratuito aos documentos.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Conexões: Residencial e FGV.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Artigos sem exclusividade ao </a:t>
            </a:r>
            <a:r>
              <a:rPr lang="pt-BR" dirty="0" err="1" smtClean="0"/>
              <a:t>Churn</a:t>
            </a:r>
            <a:r>
              <a:rPr 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Flexibilização das técnicas.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Base inicial de 20 artigos e realimentação.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Critérios de parada.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80 artigos compondo a base final.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61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Metodologia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800" dirty="0">
                <a:solidFill>
                  <a:schemeClr val="tx2"/>
                </a:solidFill>
              </a:rPr>
              <a:t>“</a:t>
            </a:r>
            <a:r>
              <a:rPr lang="pt-BR" sz="2800" dirty="0" err="1">
                <a:solidFill>
                  <a:schemeClr val="tx2"/>
                </a:solidFill>
              </a:rPr>
              <a:t>Highlights</a:t>
            </a:r>
            <a:r>
              <a:rPr lang="pt-BR" sz="2800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27373"/>
            <a:ext cx="8229600" cy="4525963"/>
          </a:xfrm>
        </p:spPr>
        <p:txBody>
          <a:bodyPr>
            <a:normAutofit lnSpcReduction="10000"/>
          </a:bodyPr>
          <a:lstStyle/>
          <a:p>
            <a:endParaRPr lang="pt-BR" sz="1800" dirty="0" smtClean="0"/>
          </a:p>
          <a:p>
            <a:endParaRPr lang="pt-BR" sz="1800" dirty="0"/>
          </a:p>
          <a:p>
            <a:endParaRPr lang="pt-BR" sz="1800" dirty="0" smtClean="0"/>
          </a:p>
          <a:p>
            <a:endParaRPr lang="pt-BR" sz="1800" dirty="0"/>
          </a:p>
          <a:p>
            <a:endParaRPr lang="pt-BR" sz="1800" dirty="0" smtClean="0"/>
          </a:p>
          <a:p>
            <a:endParaRPr lang="pt-BR" sz="1800" dirty="0" smtClean="0"/>
          </a:p>
          <a:p>
            <a:endParaRPr lang="pt-BR" sz="1800" dirty="0"/>
          </a:p>
          <a:p>
            <a:endParaRPr lang="pt-BR" sz="1800" dirty="0" smtClean="0"/>
          </a:p>
          <a:p>
            <a:endParaRPr lang="pt-BR" sz="1800" dirty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 smtClean="0"/>
              <a:t>OBS:   Atributo ``</a:t>
            </a:r>
            <a:r>
              <a:rPr lang="pt-BR" sz="1800" dirty="0"/>
              <a:t>ALIAS autor referência''. </a:t>
            </a:r>
            <a:r>
              <a:rPr lang="pt-BR" sz="1800" dirty="0" smtClean="0"/>
              <a:t>Criado</a:t>
            </a:r>
            <a:r>
              <a:rPr lang="pt-BR" sz="1800" dirty="0"/>
              <a:t>, para </a:t>
            </a:r>
            <a:r>
              <a:rPr lang="pt-BR" sz="1800" dirty="0" smtClean="0"/>
              <a:t>contar </a:t>
            </a:r>
            <a:r>
              <a:rPr lang="pt-BR" sz="1800" dirty="0"/>
              <a:t>o número de </a:t>
            </a:r>
            <a:r>
              <a:rPr lang="pt-BR" sz="1800" dirty="0" smtClean="0"/>
              <a:t>citações. (Excel)</a:t>
            </a:r>
            <a:endParaRPr lang="pt-BR" sz="1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289359"/>
            <a:ext cx="60007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553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pt-BR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</a:t>
            </a:r>
            <a:endParaRPr lang="pt-B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6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800" dirty="0">
                <a:solidFill>
                  <a:schemeClr val="tx2"/>
                </a:solidFill>
              </a:rPr>
              <a:t>Classificação por Técnicas de </a:t>
            </a:r>
            <a:r>
              <a:rPr lang="pt-BR" sz="2800" dirty="0" err="1">
                <a:solidFill>
                  <a:schemeClr val="tx2"/>
                </a:solidFill>
              </a:rPr>
              <a:t>Machine</a:t>
            </a:r>
            <a:r>
              <a:rPr lang="pt-BR" sz="2800" dirty="0">
                <a:solidFill>
                  <a:schemeClr val="tx2"/>
                </a:solidFill>
              </a:rPr>
              <a:t> Learning Empregadas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650565" cy="3712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65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dirty="0">
                <a:solidFill>
                  <a:schemeClr val="tx2"/>
                </a:solidFill>
              </a:rPr>
              <a:t>Classificação por Técnicas de </a:t>
            </a:r>
            <a:r>
              <a:rPr lang="pt-BR" sz="2800" dirty="0" err="1">
                <a:solidFill>
                  <a:schemeClr val="tx2"/>
                </a:solidFill>
              </a:rPr>
              <a:t>Machine</a:t>
            </a:r>
            <a:r>
              <a:rPr lang="pt-BR" sz="2800" dirty="0">
                <a:solidFill>
                  <a:schemeClr val="tx2"/>
                </a:solidFill>
              </a:rPr>
              <a:t> Learning Empregadas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Total </a:t>
            </a:r>
            <a:r>
              <a:rPr lang="pt-BR" sz="2400" dirty="0"/>
              <a:t>de 161 ocorrências de técnicas </a:t>
            </a:r>
            <a:r>
              <a:rPr lang="pt-BR" sz="2400" dirty="0" smtClean="0"/>
              <a:t>encontradas.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/>
              <a:t>Árvores de </a:t>
            </a:r>
            <a:r>
              <a:rPr lang="pt-BR" sz="2400" dirty="0" smtClean="0"/>
              <a:t>Decisão 19% </a:t>
            </a:r>
            <a:r>
              <a:rPr lang="pt-BR" sz="2400" dirty="0"/>
              <a:t>(31</a:t>
            </a:r>
            <a:r>
              <a:rPr lang="pt-BR" sz="2400" dirty="0" smtClean="0"/>
              <a:t>), Regressão </a:t>
            </a:r>
            <a:r>
              <a:rPr lang="pt-BR" sz="2400" dirty="0"/>
              <a:t>Logística com </a:t>
            </a:r>
            <a:r>
              <a:rPr lang="pt-BR" sz="2400" dirty="0" smtClean="0"/>
              <a:t>16% </a:t>
            </a:r>
            <a:r>
              <a:rPr lang="pt-BR" sz="2400" dirty="0"/>
              <a:t>(25) e Redes </a:t>
            </a:r>
            <a:r>
              <a:rPr lang="pt-BR" sz="2400" dirty="0" smtClean="0"/>
              <a:t>Neurais 14% </a:t>
            </a:r>
            <a:r>
              <a:rPr lang="pt-BR" sz="2400" dirty="0"/>
              <a:t>(22</a:t>
            </a:r>
            <a:r>
              <a:rPr lang="pt-BR" sz="2400" dirty="0" smtClean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Destaque das duas primeiras: simplicidade, eficientes em </a:t>
            </a:r>
            <a:r>
              <a:rPr lang="pt-BR" sz="2400" dirty="0"/>
              <a:t>análises qualitativas e </a:t>
            </a:r>
            <a:r>
              <a:rPr lang="pt-BR" sz="2400" dirty="0" smtClean="0"/>
              <a:t>fácil interpretação.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/>
              <a:t>Redes </a:t>
            </a:r>
            <a:r>
              <a:rPr lang="pt-BR" sz="2400" dirty="0" smtClean="0"/>
              <a:t>Neurais: </a:t>
            </a:r>
            <a:r>
              <a:rPr lang="pt-BR" sz="2400" dirty="0"/>
              <a:t>eficiência de </a:t>
            </a:r>
            <a:r>
              <a:rPr lang="pt-BR" sz="2400" dirty="0" smtClean="0"/>
              <a:t>resultados superando a complexidade.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SVM: mais recente e eficiente;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err="1"/>
              <a:t>Random</a:t>
            </a:r>
            <a:r>
              <a:rPr lang="pt-BR" sz="2400" dirty="0"/>
              <a:t> </a:t>
            </a:r>
            <a:r>
              <a:rPr lang="pt-BR" sz="2400" dirty="0" smtClean="0"/>
              <a:t>Forest, custo-benefício da agregação.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Diferentes </a:t>
            </a:r>
            <a:r>
              <a:rPr lang="pt-BR" sz="2400" dirty="0"/>
              <a:t>técnicas </a:t>
            </a:r>
            <a:r>
              <a:rPr lang="pt-BR" sz="2400" dirty="0" smtClean="0"/>
              <a:t>simultaneamente.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615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Classificação por Área de aplicação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2" y="1844824"/>
            <a:ext cx="8654856" cy="378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8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Área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Á</a:t>
            </a:r>
            <a:r>
              <a:rPr lang="pt-BR" sz="2800" dirty="0" smtClean="0"/>
              <a:t>rea </a:t>
            </a:r>
            <a:r>
              <a:rPr lang="pt-BR" sz="2800" dirty="0"/>
              <a:t>de Telecomunicações representando </a:t>
            </a:r>
            <a:r>
              <a:rPr lang="pt-BR" sz="2800" dirty="0" smtClean="0"/>
              <a:t>60% </a:t>
            </a:r>
            <a:r>
              <a:rPr lang="pt-BR" sz="2800" dirty="0"/>
              <a:t>do total de 82 </a:t>
            </a:r>
            <a:r>
              <a:rPr lang="pt-BR" sz="2800" dirty="0" smtClean="0"/>
              <a:t>ocorrências.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Financeira </a:t>
            </a:r>
            <a:r>
              <a:rPr lang="pt-BR" sz="2800" dirty="0"/>
              <a:t>com </a:t>
            </a:r>
            <a:r>
              <a:rPr lang="pt-BR" sz="2800" dirty="0" smtClean="0"/>
              <a:t>16% </a:t>
            </a:r>
            <a:r>
              <a:rPr lang="pt-BR" sz="2800" dirty="0"/>
              <a:t>, divididos entre </a:t>
            </a:r>
            <a:r>
              <a:rPr lang="pt-BR" sz="2800" dirty="0" smtClean="0"/>
              <a:t>10% </a:t>
            </a:r>
            <a:r>
              <a:rPr lang="pt-BR" sz="2800" dirty="0"/>
              <a:t>de Bancos e </a:t>
            </a:r>
            <a:r>
              <a:rPr lang="pt-BR" sz="2800" dirty="0" smtClean="0"/>
              <a:t>6% </a:t>
            </a:r>
            <a:r>
              <a:rPr lang="pt-BR" sz="2800" dirty="0"/>
              <a:t>de outras áreas que não </a:t>
            </a:r>
            <a:r>
              <a:rPr lang="pt-BR" sz="2800" dirty="0" smtClean="0"/>
              <a:t>Bancos.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Telecom: alta competitividade, </a:t>
            </a:r>
            <a:r>
              <a:rPr lang="pt-BR" sz="2800" dirty="0"/>
              <a:t>grande volume de dados </a:t>
            </a:r>
            <a:r>
              <a:rPr lang="pt-BR" sz="2800" dirty="0" smtClean="0"/>
              <a:t>gerados </a:t>
            </a:r>
            <a:r>
              <a:rPr lang="pt-BR" sz="2800" dirty="0"/>
              <a:t>e conexões de dados </a:t>
            </a:r>
            <a:r>
              <a:rPr lang="pt-BR" sz="2800" dirty="0" smtClean="0"/>
              <a:t>de milhões </a:t>
            </a:r>
            <a:r>
              <a:rPr lang="pt-BR" sz="2800" dirty="0"/>
              <a:t>de </a:t>
            </a:r>
            <a:r>
              <a:rPr lang="pt-BR" sz="2800" dirty="0" smtClean="0"/>
              <a:t>usuários.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Dados mais acessíveis que da área Financeira.</a:t>
            </a:r>
          </a:p>
          <a:p>
            <a:pPr marL="0" indent="0">
              <a:buNone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192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Ano de Publicação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0" y="1484784"/>
            <a:ext cx="8782318" cy="414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81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Ano de Publicação</a:t>
            </a:r>
            <a:endParaRPr lang="pt-BR" sz="36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000" dirty="0" smtClean="0"/>
              <a:t>Sem restrições, primeiro artigo, ano 2000. Hipóteses</a:t>
            </a:r>
            <a:r>
              <a:rPr lang="pt-BR" sz="2000" dirty="0"/>
              <a:t>: </a:t>
            </a:r>
            <a:endParaRPr lang="pt-BR" sz="2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Primeiros </a:t>
            </a:r>
            <a:r>
              <a:rPr lang="pt-BR" sz="2000" dirty="0"/>
              <a:t>estudos de análise de </a:t>
            </a:r>
            <a:r>
              <a:rPr lang="pt-BR" sz="2000" dirty="0" err="1"/>
              <a:t>Churn</a:t>
            </a:r>
            <a:r>
              <a:rPr lang="pt-BR" sz="2000" dirty="0"/>
              <a:t> (menos </a:t>
            </a:r>
            <a:r>
              <a:rPr lang="pt-BR" sz="2000" dirty="0" smtClean="0"/>
              <a:t>provável).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Termos </a:t>
            </a:r>
            <a:r>
              <a:rPr lang="pt-BR" sz="2000" dirty="0" err="1"/>
              <a:t>Datamining</a:t>
            </a:r>
            <a:r>
              <a:rPr lang="pt-BR" sz="2000" dirty="0"/>
              <a:t> e/ou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smtClean="0"/>
              <a:t>Learning.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Primeiras publicações do Tema.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 smtClean="0"/>
              <a:t>Tendência de crescimento maior a partir de 2009. Justificativas: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Aumento na </a:t>
            </a:r>
            <a:r>
              <a:rPr lang="pt-BR" sz="2000" dirty="0" smtClean="0"/>
              <a:t>competitividade.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Evolução da </a:t>
            </a:r>
            <a:r>
              <a:rPr lang="pt-BR" sz="2000" dirty="0" smtClean="0"/>
              <a:t>internet, computadores </a:t>
            </a:r>
            <a:r>
              <a:rPr lang="pt-BR" sz="2000" dirty="0"/>
              <a:t>e dispositivos móveis </a:t>
            </a:r>
            <a:r>
              <a:rPr lang="pt-BR" sz="2000" dirty="0" smtClean="0"/>
              <a:t>pessoais.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Evolução </a:t>
            </a:r>
            <a:r>
              <a:rPr lang="pt-BR" sz="2000" dirty="0" smtClean="0"/>
              <a:t>da </a:t>
            </a:r>
            <a:r>
              <a:rPr lang="pt-BR" sz="2000" dirty="0"/>
              <a:t>tecnologia </a:t>
            </a:r>
            <a:r>
              <a:rPr lang="pt-BR" sz="2000" dirty="0" smtClean="0"/>
              <a:t>de armazenamento </a:t>
            </a:r>
            <a:r>
              <a:rPr lang="pt-BR" sz="2000" dirty="0"/>
              <a:t>e </a:t>
            </a:r>
            <a:r>
              <a:rPr lang="pt-BR" sz="2000" dirty="0" smtClean="0"/>
              <a:t>processamento.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/>
              <a:t>Amadurecimento e disseminação do </a:t>
            </a:r>
            <a:r>
              <a:rPr lang="pt-BR" sz="2000" dirty="0" smtClean="0"/>
              <a:t>conhecimento.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000" dirty="0" smtClean="0"/>
              <a:t>Valores 2008 e 2015 fora da tendência.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2008 justificativa não encontrada.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000" dirty="0" smtClean="0"/>
              <a:t>2015: ou início de saturação, ou coleta de artigos feita em 2015.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9057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Periódico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7594"/>
            <a:ext cx="8784976" cy="554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8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>
                <a:solidFill>
                  <a:schemeClr val="tx2"/>
                </a:solidFill>
              </a:rPr>
              <a:t>Cenário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Nas últimas duas décadas  cresce a importância dada às áreas de relacionamento com clientes (CRM).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Rápido crescimento da internet e de suas tecnologias associadas.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Aumento das oportunidades de ações de marketing das empresas, transformando a forma de relacionamento entre as empresas e seus clientes.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31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Periódico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67333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Total </a:t>
            </a:r>
            <a:r>
              <a:rPr lang="pt-BR" sz="2400" dirty="0"/>
              <a:t>de 32 diferentes </a:t>
            </a:r>
            <a:r>
              <a:rPr lang="pt-BR" sz="2400" dirty="0" smtClean="0"/>
              <a:t>periódicos.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i="1" dirty="0"/>
              <a:t>Expert Systems </a:t>
            </a:r>
            <a:r>
              <a:rPr lang="pt-BR" sz="2400" i="1" dirty="0" err="1"/>
              <a:t>with</a:t>
            </a:r>
            <a:r>
              <a:rPr lang="pt-BR" sz="2400" i="1" dirty="0"/>
              <a:t> </a:t>
            </a:r>
            <a:r>
              <a:rPr lang="pt-BR" sz="2400" i="1" dirty="0" err="1" smtClean="0"/>
              <a:t>Applications</a:t>
            </a:r>
            <a:r>
              <a:rPr lang="pt-BR" sz="2400" i="1" dirty="0" smtClean="0"/>
              <a:t> </a:t>
            </a:r>
            <a:r>
              <a:rPr lang="pt-BR" sz="2400" dirty="0" smtClean="0"/>
              <a:t>(48%), </a:t>
            </a:r>
            <a:r>
              <a:rPr lang="pt-BR" sz="2400" i="1" dirty="0" err="1" smtClean="0"/>
              <a:t>Telecommunications</a:t>
            </a:r>
            <a:r>
              <a:rPr lang="pt-BR" sz="2400" i="1" dirty="0" smtClean="0"/>
              <a:t> </a:t>
            </a:r>
            <a:r>
              <a:rPr lang="pt-BR" sz="2400" i="1" dirty="0" err="1" smtClean="0"/>
              <a:t>Policy</a:t>
            </a:r>
            <a:r>
              <a:rPr lang="pt-BR" sz="2400" i="1" dirty="0" smtClean="0"/>
              <a:t> </a:t>
            </a:r>
            <a:r>
              <a:rPr lang="pt-BR" sz="2400" dirty="0" smtClean="0"/>
              <a:t>(6%) e </a:t>
            </a:r>
            <a:r>
              <a:rPr lang="pt-BR" sz="2400" i="1" dirty="0" err="1" smtClean="0"/>
              <a:t>European</a:t>
            </a:r>
            <a:r>
              <a:rPr lang="pt-BR" sz="2400" i="1" dirty="0" smtClean="0"/>
              <a:t> </a:t>
            </a:r>
            <a:r>
              <a:rPr lang="pt-BR" sz="2400" i="1" dirty="0" err="1"/>
              <a:t>Journal</a:t>
            </a:r>
            <a:r>
              <a:rPr lang="pt-BR" sz="2400" i="1" dirty="0"/>
              <a:t> </a:t>
            </a:r>
            <a:r>
              <a:rPr lang="pt-BR" sz="2400" i="1" dirty="0" err="1"/>
              <a:t>of</a:t>
            </a:r>
            <a:r>
              <a:rPr lang="pt-BR" sz="2400" i="1" dirty="0"/>
              <a:t> </a:t>
            </a:r>
            <a:r>
              <a:rPr lang="pt-BR" sz="2400" i="1" dirty="0" err="1"/>
              <a:t>Operational</a:t>
            </a:r>
            <a:r>
              <a:rPr lang="pt-BR" sz="2400" i="1" dirty="0"/>
              <a:t> </a:t>
            </a:r>
            <a:r>
              <a:rPr lang="pt-BR" sz="2400" i="1" dirty="0" err="1" smtClean="0"/>
              <a:t>Research</a:t>
            </a:r>
            <a:r>
              <a:rPr lang="pt-BR" sz="2400" dirty="0" smtClean="0"/>
              <a:t> (4%).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Esperava-se: </a:t>
            </a:r>
            <a:r>
              <a:rPr lang="pt-BR" sz="2400" dirty="0"/>
              <a:t>distribuição mais </a:t>
            </a:r>
            <a:r>
              <a:rPr lang="pt-BR" sz="2400" dirty="0" smtClean="0"/>
              <a:t>equilibrada; Periódicos de telecomunicações.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Características </a:t>
            </a:r>
            <a:r>
              <a:rPr lang="pt-BR" sz="2400" dirty="0"/>
              <a:t>deste </a:t>
            </a:r>
            <a:r>
              <a:rPr lang="pt-BR" sz="2400" dirty="0" smtClean="0"/>
              <a:t>periódico</a:t>
            </a:r>
            <a:r>
              <a:rPr lang="pt-BR" sz="2400" dirty="0"/>
              <a:t>. </a:t>
            </a:r>
            <a:endParaRPr lang="pt-BR" sz="24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pt-BR" sz="2000" dirty="0" smtClean="0"/>
              <a:t>“um </a:t>
            </a:r>
            <a:r>
              <a:rPr lang="pt-BR" sz="2000" dirty="0"/>
              <a:t>periódico internacional arbitrado cujo foco é a troca de informações relativas aos sistemas especialistas e inteligentes aplicados na indústria, governo e universidades em todo o </a:t>
            </a:r>
            <a:r>
              <a:rPr lang="pt-BR" sz="2000" dirty="0" smtClean="0"/>
              <a:t>mundo.”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400" dirty="0" smtClean="0"/>
              <a:t>Metodologia utilizada. Em </a:t>
            </a:r>
            <a:r>
              <a:rPr lang="pt-BR" sz="2400" dirty="0"/>
              <a:t>geral, há uma tendência de que artigos publicados em um periódico cite outros artigos publicados no mesmo periódico.</a:t>
            </a:r>
          </a:p>
        </p:txBody>
      </p:sp>
    </p:spTree>
    <p:extLst>
      <p:ext uri="{BB962C8B-B14F-4D97-AF65-F5344CB8AC3E}">
        <p14:creationId xmlns:p14="http://schemas.microsoft.com/office/powerpoint/2010/main" val="383752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Repositório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0" y="1878849"/>
            <a:ext cx="8386274" cy="385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5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Repositório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4 repositórios concentraram quase </a:t>
            </a:r>
            <a:r>
              <a:rPr lang="pt-BR" sz="2800" dirty="0" smtClean="0"/>
              <a:t>80% </a:t>
            </a:r>
            <a:r>
              <a:rPr lang="pt-BR" sz="2800" dirty="0"/>
              <a:t>dos artigos, são eles: </a:t>
            </a:r>
            <a:r>
              <a:rPr lang="pt-BR" sz="2800" dirty="0" err="1"/>
              <a:t>ScienceDirect</a:t>
            </a:r>
            <a:r>
              <a:rPr lang="pt-BR" sz="2800" dirty="0"/>
              <a:t> (</a:t>
            </a:r>
            <a:r>
              <a:rPr lang="pt-BR" sz="2800" dirty="0" smtClean="0"/>
              <a:t>44%), </a:t>
            </a:r>
            <a:r>
              <a:rPr lang="pt-BR" sz="2800" dirty="0" err="1"/>
              <a:t>Elsevier</a:t>
            </a:r>
            <a:r>
              <a:rPr lang="pt-BR" sz="2800" dirty="0"/>
              <a:t> (</a:t>
            </a:r>
            <a:r>
              <a:rPr lang="pt-BR" sz="2800" dirty="0" smtClean="0"/>
              <a:t>19%), </a:t>
            </a:r>
            <a:r>
              <a:rPr lang="pt-BR" sz="2800" dirty="0" err="1"/>
              <a:t>Researchgate</a:t>
            </a:r>
            <a:r>
              <a:rPr lang="pt-BR" sz="2800" dirty="0"/>
              <a:t> (</a:t>
            </a:r>
            <a:r>
              <a:rPr lang="pt-BR" sz="2800" dirty="0" smtClean="0"/>
              <a:t>10%) </a:t>
            </a:r>
            <a:r>
              <a:rPr lang="pt-BR" sz="2800" dirty="0"/>
              <a:t>e </a:t>
            </a:r>
            <a:r>
              <a:rPr lang="pt-BR" sz="2800" dirty="0" smtClean="0"/>
              <a:t>IEEE(5%).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err="1"/>
              <a:t>ScienceDirect</a:t>
            </a:r>
            <a:r>
              <a:rPr lang="pt-BR" sz="2800" dirty="0"/>
              <a:t> </a:t>
            </a:r>
            <a:r>
              <a:rPr lang="pt-BR" sz="2800" dirty="0" smtClean="0"/>
              <a:t>é </a:t>
            </a:r>
            <a:r>
              <a:rPr lang="pt-BR" sz="2800" dirty="0"/>
              <a:t>uma solução digital </a:t>
            </a:r>
            <a:r>
              <a:rPr lang="pt-BR" sz="2800" dirty="0" smtClean="0"/>
              <a:t>do </a:t>
            </a:r>
            <a:r>
              <a:rPr lang="pt-BR" sz="2800" dirty="0" err="1" smtClean="0"/>
              <a:t>Elsevier</a:t>
            </a:r>
            <a:r>
              <a:rPr lang="pt-B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/>
              <a:t>Também </a:t>
            </a:r>
            <a:r>
              <a:rPr lang="pt-BR" sz="2800" dirty="0" smtClean="0"/>
              <a:t>esperava-se uma melhor distribuição.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Concentração </a:t>
            </a:r>
            <a:r>
              <a:rPr lang="pt-BR" sz="2800" dirty="0"/>
              <a:t>de periódicos encontrada na classificação anterior, isso poderia vir a explicar diretamente a concentração dos </a:t>
            </a:r>
            <a:r>
              <a:rPr lang="pt-BR" sz="2800" dirty="0" smtClean="0"/>
              <a:t>repositórios.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E Vice-Versa!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625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557808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Classificação por Ano </a:t>
            </a:r>
            <a:r>
              <a:rPr lang="pt-BR" sz="3200" dirty="0" smtClean="0">
                <a:solidFill>
                  <a:schemeClr val="tx2"/>
                </a:solidFill>
              </a:rPr>
              <a:t>&amp; </a:t>
            </a:r>
            <a:r>
              <a:rPr lang="pt-BR" sz="3200" dirty="0">
                <a:solidFill>
                  <a:schemeClr val="tx2"/>
                </a:solidFill>
              </a:rPr>
              <a:t>Técnicas de </a:t>
            </a:r>
            <a:r>
              <a:rPr lang="pt-BR" sz="3200" dirty="0" err="1">
                <a:solidFill>
                  <a:schemeClr val="tx2"/>
                </a:solidFill>
              </a:rPr>
              <a:t>Machine</a:t>
            </a:r>
            <a:r>
              <a:rPr lang="pt-BR" sz="3200" dirty="0">
                <a:solidFill>
                  <a:schemeClr val="tx2"/>
                </a:solidFill>
              </a:rPr>
              <a:t> Learning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7897"/>
            <a:ext cx="7815830" cy="50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12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557808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Classificação por Ano </a:t>
            </a:r>
            <a:r>
              <a:rPr lang="pt-BR" sz="3200" dirty="0" smtClean="0">
                <a:solidFill>
                  <a:schemeClr val="tx2"/>
                </a:solidFill>
              </a:rPr>
              <a:t>&amp; </a:t>
            </a:r>
            <a:r>
              <a:rPr lang="pt-BR" sz="3200" dirty="0">
                <a:solidFill>
                  <a:schemeClr val="tx2"/>
                </a:solidFill>
              </a:rPr>
              <a:t>Técnicas de </a:t>
            </a:r>
            <a:r>
              <a:rPr lang="pt-BR" sz="3200" dirty="0" err="1">
                <a:solidFill>
                  <a:schemeClr val="tx2"/>
                </a:solidFill>
              </a:rPr>
              <a:t>Machine</a:t>
            </a:r>
            <a:r>
              <a:rPr lang="pt-BR" sz="3200" dirty="0">
                <a:solidFill>
                  <a:schemeClr val="tx2"/>
                </a:solidFill>
              </a:rPr>
              <a:t> Learning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79666"/>
            <a:ext cx="4536503" cy="36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3" y="2132857"/>
            <a:ext cx="4428493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284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4888" y="485800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Classificação por Área de Aplicação </a:t>
            </a:r>
            <a:r>
              <a:rPr lang="pt-BR" sz="3200" dirty="0" smtClean="0">
                <a:solidFill>
                  <a:schemeClr val="tx2"/>
                </a:solidFill>
              </a:rPr>
              <a:t>&amp; </a:t>
            </a:r>
            <a:r>
              <a:rPr lang="pt-BR" sz="3200" dirty="0">
                <a:solidFill>
                  <a:schemeClr val="tx2"/>
                </a:solidFill>
              </a:rPr>
              <a:t>Técnicas de </a:t>
            </a:r>
            <a:r>
              <a:rPr lang="pt-BR" sz="3200" dirty="0" err="1">
                <a:solidFill>
                  <a:schemeClr val="tx2"/>
                </a:solidFill>
              </a:rPr>
              <a:t>Machine</a:t>
            </a:r>
            <a:r>
              <a:rPr lang="pt-BR" sz="3200" dirty="0">
                <a:solidFill>
                  <a:schemeClr val="tx2"/>
                </a:solidFill>
              </a:rPr>
              <a:t> Learning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4" y="2432297"/>
            <a:ext cx="4455423" cy="35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528" y="2420888"/>
            <a:ext cx="4211960" cy="351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2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Citações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4644008" cy="259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81400"/>
            <a:ext cx="4536504" cy="2760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895528" y="1340768"/>
            <a:ext cx="3996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Todos artigos citados.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1610 </a:t>
            </a:r>
            <a:r>
              <a:rPr lang="pt-BR" dirty="0"/>
              <a:t>diferentes artigos </a:t>
            </a:r>
            <a:r>
              <a:rPr lang="pt-BR" dirty="0" smtClean="0"/>
              <a:t>citados.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Total </a:t>
            </a:r>
            <a:r>
              <a:rPr lang="pt-BR" dirty="0"/>
              <a:t>de 2660 </a:t>
            </a:r>
            <a:r>
              <a:rPr lang="pt-BR" dirty="0" smtClean="0"/>
              <a:t>citações.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1229 </a:t>
            </a:r>
            <a:r>
              <a:rPr lang="pt-BR" dirty="0"/>
              <a:t>dos </a:t>
            </a:r>
            <a:r>
              <a:rPr lang="pt-BR" dirty="0" smtClean="0"/>
              <a:t>artigos citados </a:t>
            </a:r>
            <a:r>
              <a:rPr lang="pt-BR" dirty="0"/>
              <a:t>apenas uma </a:t>
            </a:r>
            <a:r>
              <a:rPr lang="pt-BR" dirty="0" smtClean="0"/>
              <a:t>vez.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199 </a:t>
            </a:r>
            <a:r>
              <a:rPr lang="pt-BR" dirty="0"/>
              <a:t>foram citados 2 </a:t>
            </a:r>
            <a:r>
              <a:rPr lang="pt-BR" dirty="0" smtClean="0"/>
              <a:t>vezes.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67 foram citados 3 vezes.</a:t>
            </a:r>
          </a:p>
          <a:p>
            <a:r>
              <a:rPr lang="pt-BR" dirty="0" smtClean="0"/>
              <a:t>...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932040" y="4017838"/>
            <a:ext cx="3996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80 artigos da base.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27 citações, artigo mais citado.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28 artigos sem citações.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450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</a:t>
            </a:r>
            <a:r>
              <a:rPr lang="pt-BR" sz="3600" dirty="0" smtClean="0">
                <a:solidFill>
                  <a:schemeClr val="tx2"/>
                </a:solidFill>
              </a:rPr>
              <a:t>Citações</a:t>
            </a:r>
            <a:br>
              <a:rPr lang="pt-BR" sz="3600" dirty="0" smtClean="0">
                <a:solidFill>
                  <a:schemeClr val="tx2"/>
                </a:solidFill>
              </a:rPr>
            </a:br>
            <a:r>
              <a:rPr lang="pt-BR" sz="2400" dirty="0" smtClean="0">
                <a:solidFill>
                  <a:schemeClr val="tx2"/>
                </a:solidFill>
              </a:rPr>
              <a:t>Power Law</a:t>
            </a:r>
            <a:r>
              <a:rPr lang="pt-BR" sz="2400" dirty="0" smtClean="0">
                <a:solidFill>
                  <a:srgbClr val="0070C0"/>
                </a:solidFill>
              </a:rPr>
              <a:t>(Newman</a:t>
            </a:r>
            <a:r>
              <a:rPr lang="pt-BR" sz="2400" dirty="0">
                <a:solidFill>
                  <a:srgbClr val="0070C0"/>
                </a:solidFill>
              </a:rPr>
              <a:t>, 2005)</a:t>
            </a:r>
            <a:br>
              <a:rPr lang="pt-BR" sz="2400" dirty="0">
                <a:solidFill>
                  <a:srgbClr val="0070C0"/>
                </a:solidFill>
              </a:rPr>
            </a:br>
            <a:endParaRPr lang="pt-BR" sz="24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BR" sz="2400" dirty="0" smtClean="0"/>
              <a:t>Distribuição </a:t>
            </a:r>
            <a:r>
              <a:rPr lang="pt-BR" sz="2400" dirty="0"/>
              <a:t>de </a:t>
            </a:r>
            <a:r>
              <a:rPr lang="pt-BR" sz="2400" dirty="0" smtClean="0"/>
              <a:t>potência, distribuição </a:t>
            </a:r>
            <a:r>
              <a:rPr lang="pt-BR" sz="2400" dirty="0"/>
              <a:t>de Pareto ou Lei de </a:t>
            </a:r>
            <a:r>
              <a:rPr lang="pt-BR" sz="2400" dirty="0" err="1"/>
              <a:t>Zipf</a:t>
            </a:r>
            <a:r>
              <a:rPr lang="pt-BR" sz="2400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400" dirty="0" smtClean="0"/>
              <a:t>Histograma </a:t>
            </a:r>
            <a:r>
              <a:rPr lang="pt-BR" sz="2400" dirty="0"/>
              <a:t>em </a:t>
            </a:r>
            <a:r>
              <a:rPr lang="pt-BR" sz="2400" i="1" dirty="0" smtClean="0"/>
              <a:t>Log x Log </a:t>
            </a:r>
            <a:r>
              <a:rPr lang="pt-BR" sz="2400" dirty="0"/>
              <a:t>e observar </a:t>
            </a:r>
            <a:r>
              <a:rPr lang="pt-BR" sz="2400" dirty="0" smtClean="0"/>
              <a:t>uma reta. </a:t>
            </a:r>
            <a:endParaRPr lang="pt-BR" sz="1800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46" y="2420888"/>
            <a:ext cx="658463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34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72" y="404664"/>
            <a:ext cx="8229600" cy="1143000"/>
          </a:xfrm>
        </p:spPr>
        <p:txBody>
          <a:bodyPr>
            <a:noAutofit/>
          </a:bodyPr>
          <a:lstStyle/>
          <a:p>
            <a:r>
              <a:rPr lang="pt-BR" sz="3200" dirty="0">
                <a:solidFill>
                  <a:schemeClr val="tx2"/>
                </a:solidFill>
              </a:rPr>
              <a:t>Classificação por Citações </a:t>
            </a:r>
            <a:r>
              <a:rPr lang="pt-BR" sz="3200" dirty="0" smtClean="0">
                <a:solidFill>
                  <a:schemeClr val="tx2"/>
                </a:solidFill>
              </a:rPr>
              <a:t>&amp; </a:t>
            </a:r>
            <a:r>
              <a:rPr lang="pt-BR" sz="3200" dirty="0">
                <a:solidFill>
                  <a:schemeClr val="tx2"/>
                </a:solidFill>
              </a:rPr>
              <a:t>Técnicas de </a:t>
            </a:r>
            <a:r>
              <a:rPr lang="pt-BR" sz="3200" dirty="0" err="1">
                <a:solidFill>
                  <a:schemeClr val="tx2"/>
                </a:solidFill>
              </a:rPr>
              <a:t>Machine</a:t>
            </a:r>
            <a:r>
              <a:rPr lang="pt-BR" sz="3200" dirty="0">
                <a:solidFill>
                  <a:schemeClr val="tx2"/>
                </a:solidFill>
              </a:rPr>
              <a:t> Learning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0808"/>
            <a:ext cx="612068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228184" y="1916832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Visualização da influência da técnica.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300192" y="3203684"/>
            <a:ext cx="28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Zoom- Top 10.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00192" y="4787860"/>
            <a:ext cx="2843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Técnicas ponderadas.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4</a:t>
            </a:r>
            <a:r>
              <a:rPr lang="pt-BR" dirty="0" smtClean="0"/>
              <a:t>+  permanecem.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 smtClean="0"/>
              <a:t>Algumas alterações.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4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485800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</a:t>
            </a:r>
            <a:r>
              <a:rPr lang="pt-BR" sz="3600" dirty="0" smtClean="0">
                <a:solidFill>
                  <a:schemeClr val="tx2"/>
                </a:solidFill>
              </a:rPr>
              <a:t>Citações</a:t>
            </a:r>
            <a:br>
              <a:rPr lang="pt-BR" sz="3600" dirty="0" smtClean="0">
                <a:solidFill>
                  <a:schemeClr val="tx2"/>
                </a:solidFill>
              </a:rPr>
            </a:br>
            <a:r>
              <a:rPr lang="pt-BR" sz="2000" dirty="0" smtClean="0">
                <a:solidFill>
                  <a:schemeClr val="tx2"/>
                </a:solidFill>
              </a:rPr>
              <a:t>Rede de Influências</a:t>
            </a:r>
            <a:r>
              <a:rPr lang="pt-BR" sz="2000" dirty="0">
                <a:solidFill>
                  <a:schemeClr val="tx2"/>
                </a:solidFill>
              </a:rPr>
              <a:t/>
            </a:r>
            <a:br>
              <a:rPr lang="pt-BR" sz="2000" dirty="0">
                <a:solidFill>
                  <a:schemeClr val="tx2"/>
                </a:solidFill>
              </a:rPr>
            </a:br>
            <a:endParaRPr lang="pt-BR" sz="2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Considera </a:t>
            </a:r>
            <a:r>
              <a:rPr lang="pt-BR" sz="2800" dirty="0"/>
              <a:t>apenas </a:t>
            </a:r>
            <a:r>
              <a:rPr lang="pt-BR" sz="2800" dirty="0" smtClean="0"/>
              <a:t>os 80 artigos e suas citações.</a:t>
            </a:r>
          </a:p>
          <a:p>
            <a:r>
              <a:rPr lang="pt-BR" sz="2800" dirty="0" smtClean="0"/>
              <a:t>Ferramenta utilizada: </a:t>
            </a:r>
            <a:r>
              <a:rPr lang="pt-BR" sz="2800" dirty="0" err="1" smtClean="0"/>
              <a:t>Gephi</a:t>
            </a:r>
            <a:r>
              <a:rPr lang="pt-BR" sz="2800" dirty="0" smtClean="0"/>
              <a:t>.</a:t>
            </a:r>
          </a:p>
          <a:p>
            <a:pPr marL="0" indent="0">
              <a:buNone/>
            </a:pPr>
            <a:endParaRPr lang="pt-BR" sz="2800" dirty="0" smtClean="0"/>
          </a:p>
          <a:p>
            <a:r>
              <a:rPr lang="pt-BR" sz="2800" dirty="0" smtClean="0"/>
              <a:t>Comunidades geradas, com cores </a:t>
            </a:r>
            <a:r>
              <a:rPr lang="pt-BR" sz="2800" dirty="0"/>
              <a:t>aleatoriamente, para </a:t>
            </a:r>
            <a:r>
              <a:rPr lang="pt-BR" sz="2800" dirty="0" smtClean="0"/>
              <a:t>identificar </a:t>
            </a:r>
            <a:r>
              <a:rPr lang="pt-BR" sz="2800" dirty="0"/>
              <a:t>cada nó da rede de influência de acordo com sua respectiva </a:t>
            </a:r>
            <a:r>
              <a:rPr lang="pt-BR" sz="2800" dirty="0" smtClean="0"/>
              <a:t>comunidade. Padronização utilizada </a:t>
            </a:r>
            <a:r>
              <a:rPr lang="pt-BR" sz="2800" dirty="0"/>
              <a:t>em todas as seguintes </a:t>
            </a:r>
            <a:r>
              <a:rPr lang="pt-BR" sz="2800" dirty="0" smtClean="0"/>
              <a:t>redes.</a:t>
            </a:r>
          </a:p>
          <a:p>
            <a:r>
              <a:rPr lang="pt-BR" sz="2800" dirty="0" smtClean="0"/>
              <a:t>Objetivo de classificação e exploratório.</a:t>
            </a:r>
            <a:endParaRPr lang="pt-BR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9144"/>
            <a:ext cx="23241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69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>O Problema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err="1" smtClean="0"/>
              <a:t>Churn</a:t>
            </a:r>
            <a:r>
              <a:rPr lang="pt-BR" dirty="0" smtClean="0"/>
              <a:t> de clientes – evasão de clientes de uma base.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R</a:t>
            </a:r>
            <a:r>
              <a:rPr lang="pt-BR" dirty="0" smtClean="0"/>
              <a:t>epresenta diretamente perda de receita para as empresas.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Valor de aquisição de um novo cliente pode ser 5 vezes, 10 vezes ou até 20 vezes maior que o custo de retenção do mesmo, segundo estudos. [</a:t>
            </a:r>
            <a:r>
              <a:rPr lang="pt-BR" sz="2400" dirty="0" err="1" smtClean="0">
                <a:solidFill>
                  <a:srgbClr val="0070C0"/>
                </a:solidFill>
              </a:rPr>
              <a:t>Hung</a:t>
            </a:r>
            <a:r>
              <a:rPr lang="pt-BR" sz="2400" dirty="0">
                <a:solidFill>
                  <a:srgbClr val="0070C0"/>
                </a:solidFill>
              </a:rPr>
              <a:t>, </a:t>
            </a:r>
            <a:r>
              <a:rPr lang="pt-BR" sz="2400" dirty="0" err="1">
                <a:solidFill>
                  <a:srgbClr val="0070C0"/>
                </a:solidFill>
              </a:rPr>
              <a:t>Yen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 err="1">
                <a:solidFill>
                  <a:srgbClr val="0070C0"/>
                </a:solidFill>
              </a:rPr>
              <a:t>and</a:t>
            </a:r>
            <a:r>
              <a:rPr lang="pt-BR" sz="2400" dirty="0">
                <a:solidFill>
                  <a:srgbClr val="0070C0"/>
                </a:solidFill>
              </a:rPr>
              <a:t> Wang (2006</a:t>
            </a:r>
            <a:r>
              <a:rPr lang="pt-BR" sz="2400" dirty="0" smtClean="0">
                <a:solidFill>
                  <a:srgbClr val="0070C0"/>
                </a:solidFill>
              </a:rPr>
              <a:t>), </a:t>
            </a:r>
            <a:r>
              <a:rPr lang="pt-BR" sz="2400" dirty="0">
                <a:solidFill>
                  <a:srgbClr val="0070C0"/>
                </a:solidFill>
              </a:rPr>
              <a:t>Huang, </a:t>
            </a:r>
            <a:r>
              <a:rPr lang="pt-BR" sz="2400" dirty="0" err="1">
                <a:solidFill>
                  <a:srgbClr val="0070C0"/>
                </a:solidFill>
              </a:rPr>
              <a:t>Kechadi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 err="1">
                <a:solidFill>
                  <a:srgbClr val="0070C0"/>
                </a:solidFill>
              </a:rPr>
              <a:t>and</a:t>
            </a:r>
            <a:r>
              <a:rPr lang="pt-BR" sz="2400" dirty="0">
                <a:solidFill>
                  <a:srgbClr val="0070C0"/>
                </a:solidFill>
              </a:rPr>
              <a:t> </a:t>
            </a:r>
            <a:r>
              <a:rPr lang="pt-BR" sz="2400" dirty="0" err="1">
                <a:solidFill>
                  <a:srgbClr val="0070C0"/>
                </a:solidFill>
              </a:rPr>
              <a:t>Buckley</a:t>
            </a:r>
            <a:r>
              <a:rPr lang="pt-BR" sz="2400" dirty="0">
                <a:solidFill>
                  <a:srgbClr val="0070C0"/>
                </a:solidFill>
              </a:rPr>
              <a:t> (2012</a:t>
            </a:r>
            <a:r>
              <a:rPr lang="pt-BR" sz="2400" dirty="0" smtClean="0">
                <a:solidFill>
                  <a:srgbClr val="0070C0"/>
                </a:solidFill>
              </a:rPr>
              <a:t>),</a:t>
            </a:r>
            <a:r>
              <a:rPr lang="pt-BR" sz="2400" dirty="0">
                <a:solidFill>
                  <a:srgbClr val="0070C0"/>
                </a:solidFill>
              </a:rPr>
              <a:t> Liou (2009</a:t>
            </a:r>
            <a:r>
              <a:rPr lang="pt-BR" sz="2400" dirty="0" smtClean="0">
                <a:solidFill>
                  <a:srgbClr val="0070C0"/>
                </a:solidFill>
              </a:rPr>
              <a:t>)</a:t>
            </a:r>
            <a:r>
              <a:rPr lang="pt-BR" dirty="0" smtClean="0"/>
              <a:t>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9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/>
            </a:r>
            <a:br>
              <a:rPr lang="pt-BR" sz="3600" dirty="0" smtClean="0">
                <a:solidFill>
                  <a:schemeClr val="tx2"/>
                </a:solidFill>
              </a:rPr>
            </a:br>
            <a:r>
              <a:rPr lang="pt-BR" sz="3600" dirty="0" smtClean="0">
                <a:solidFill>
                  <a:schemeClr val="tx2"/>
                </a:solidFill>
              </a:rPr>
              <a:t>Classificação </a:t>
            </a:r>
            <a:r>
              <a:rPr lang="pt-BR" sz="3600" dirty="0">
                <a:solidFill>
                  <a:schemeClr val="tx2"/>
                </a:solidFill>
              </a:rPr>
              <a:t>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000" dirty="0">
                <a:solidFill>
                  <a:schemeClr val="tx2"/>
                </a:solidFill>
              </a:rPr>
              <a:t>Rede de Influências</a:t>
            </a:r>
            <a:br>
              <a:rPr lang="pt-BR" sz="2000" dirty="0">
                <a:solidFill>
                  <a:schemeClr val="tx2"/>
                </a:solidFill>
              </a:rPr>
            </a:br>
            <a:endParaRPr lang="pt-BR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95936"/>
            <a:ext cx="3453505" cy="181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1" y="3387691"/>
            <a:ext cx="7758309" cy="328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8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/>
            </a:r>
            <a:br>
              <a:rPr lang="pt-BR" sz="3600" dirty="0" smtClean="0">
                <a:solidFill>
                  <a:schemeClr val="tx2"/>
                </a:solidFill>
              </a:rPr>
            </a:br>
            <a:r>
              <a:rPr lang="pt-BR" sz="3600" dirty="0" smtClean="0">
                <a:solidFill>
                  <a:schemeClr val="tx2"/>
                </a:solidFill>
              </a:rPr>
              <a:t>Classificação </a:t>
            </a:r>
            <a:r>
              <a:rPr lang="pt-BR" sz="3600" dirty="0">
                <a:solidFill>
                  <a:schemeClr val="tx2"/>
                </a:solidFill>
              </a:rPr>
              <a:t>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400" dirty="0">
                <a:solidFill>
                  <a:schemeClr val="tx2"/>
                </a:solidFill>
              </a:rPr>
              <a:t>Rede de Influências</a:t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Diferentes formatações de redes, geradas através métricas padrão da ferramenta.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Nós </a:t>
            </a:r>
            <a:r>
              <a:rPr lang="pt-BR" sz="2800" dirty="0"/>
              <a:t>da rede </a:t>
            </a:r>
            <a:r>
              <a:rPr lang="pt-BR" sz="2800" dirty="0" smtClean="0"/>
              <a:t>com </a:t>
            </a:r>
            <a:r>
              <a:rPr lang="pt-BR" sz="2800" dirty="0"/>
              <a:t>tamanho </a:t>
            </a:r>
            <a:r>
              <a:rPr lang="pt-BR" sz="2800" dirty="0" smtClean="0"/>
              <a:t>proporcional a métrica.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800" dirty="0" smtClean="0"/>
              <a:t>Métricas utilizadas: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 smtClean="0"/>
              <a:t>Grau </a:t>
            </a:r>
            <a:r>
              <a:rPr lang="pt-BR" sz="2400" dirty="0"/>
              <a:t>de </a:t>
            </a:r>
            <a:r>
              <a:rPr lang="pt-BR" sz="2400" dirty="0" smtClean="0"/>
              <a:t>entrada =  Quantidade </a:t>
            </a:r>
            <a:r>
              <a:rPr lang="pt-BR" sz="2400" dirty="0"/>
              <a:t>de citações </a:t>
            </a:r>
            <a:r>
              <a:rPr lang="pt-BR" sz="2400" dirty="0" smtClean="0"/>
              <a:t>recebidas.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 err="1"/>
              <a:t>PageRank</a:t>
            </a:r>
            <a:r>
              <a:rPr lang="pt-BR" sz="2400" dirty="0"/>
              <a:t> é um algoritmo criado pelo Google e mede a importância de uma </a:t>
            </a:r>
            <a:r>
              <a:rPr lang="pt-BR" sz="2400" dirty="0" smtClean="0"/>
              <a:t>página.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/>
              <a:t>Centralidade de Intermediação mede a frequência com que um nó aparece nos caminhos mais curtos entre nós da rede</a:t>
            </a:r>
            <a:r>
              <a:rPr lang="pt-BR" sz="24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/>
              <a:t>Centralidade de Proximidade mede a distância média de um determinado nó inicial para todos os demais nós da rede</a:t>
            </a:r>
            <a:r>
              <a:rPr lang="pt-BR" sz="24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2400" dirty="0"/>
              <a:t>Excentricidade mede a distância de um determinado nó inicial até o nó mais distante dele na rede.</a:t>
            </a:r>
            <a:endParaRPr lang="pt-BR" sz="24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pt-BR" sz="24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pt-BR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265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/>
            </a:r>
            <a:br>
              <a:rPr lang="pt-BR" sz="3600" dirty="0" smtClean="0">
                <a:solidFill>
                  <a:schemeClr val="tx2"/>
                </a:solidFill>
              </a:rPr>
            </a:br>
            <a:r>
              <a:rPr lang="pt-BR" sz="3600" dirty="0" smtClean="0">
                <a:solidFill>
                  <a:schemeClr val="tx2"/>
                </a:solidFill>
              </a:rPr>
              <a:t>Classificação </a:t>
            </a:r>
            <a:r>
              <a:rPr lang="pt-BR" sz="3600" dirty="0">
                <a:solidFill>
                  <a:schemeClr val="tx2"/>
                </a:solidFill>
              </a:rPr>
              <a:t>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800" dirty="0">
                <a:solidFill>
                  <a:schemeClr val="tx2"/>
                </a:solidFill>
              </a:rPr>
              <a:t>Rede de </a:t>
            </a:r>
            <a:r>
              <a:rPr lang="pt-BR" sz="2800" dirty="0" smtClean="0">
                <a:solidFill>
                  <a:schemeClr val="tx2"/>
                </a:solidFill>
              </a:rPr>
              <a:t>Influências – Grau de Entrada</a:t>
            </a:r>
            <a:r>
              <a:rPr lang="pt-BR" sz="2800" dirty="0">
                <a:solidFill>
                  <a:schemeClr val="tx2"/>
                </a:solidFill>
              </a:rPr>
              <a:t/>
            </a:r>
            <a:br>
              <a:rPr lang="pt-BR" sz="2800" dirty="0">
                <a:solidFill>
                  <a:schemeClr val="tx2"/>
                </a:solidFill>
              </a:rPr>
            </a:br>
            <a:endParaRPr lang="pt-BR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53851"/>
            <a:ext cx="5328592" cy="521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76871"/>
            <a:ext cx="2876550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99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400" dirty="0">
                <a:solidFill>
                  <a:schemeClr val="tx2"/>
                </a:solidFill>
              </a:rPr>
              <a:t>Rede de Influências – </a:t>
            </a:r>
            <a:r>
              <a:rPr lang="pt-BR" sz="2400" dirty="0" err="1" smtClean="0">
                <a:solidFill>
                  <a:schemeClr val="tx2"/>
                </a:solidFill>
              </a:rPr>
              <a:t>PageRank</a:t>
            </a:r>
            <a:endParaRPr lang="pt-BR" sz="2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0768"/>
            <a:ext cx="5647358" cy="528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53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400" dirty="0">
                <a:solidFill>
                  <a:schemeClr val="tx2"/>
                </a:solidFill>
              </a:rPr>
              <a:t>Rede de Influências – Centralidade de Intermediação</a:t>
            </a:r>
            <a:endParaRPr lang="pt-BR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32569"/>
            <a:ext cx="5616624" cy="525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4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400" dirty="0">
                <a:solidFill>
                  <a:schemeClr val="tx2"/>
                </a:solidFill>
              </a:rPr>
              <a:t>Rede de Influências – Centralidade de Proximidade</a:t>
            </a:r>
            <a:endParaRPr lang="pt-B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6333"/>
            <a:ext cx="5981886" cy="5325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9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Classificação por Citações</a:t>
            </a:r>
            <a:br>
              <a:rPr lang="pt-BR" sz="3600" dirty="0">
                <a:solidFill>
                  <a:schemeClr val="tx2"/>
                </a:solidFill>
              </a:rPr>
            </a:br>
            <a:r>
              <a:rPr lang="pt-BR" sz="2400" dirty="0">
                <a:solidFill>
                  <a:schemeClr val="tx2"/>
                </a:solidFill>
              </a:rPr>
              <a:t>Rede de Influências – Excentricidade</a:t>
            </a:r>
            <a:endParaRPr lang="pt-BR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2776"/>
            <a:ext cx="5827585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54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71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conclusões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4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>Conclusões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51309"/>
            <a:ext cx="8363272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Síntese </a:t>
            </a:r>
            <a:r>
              <a:rPr lang="pt-BR" sz="2200" dirty="0"/>
              <a:t>de pesquisa na </a:t>
            </a:r>
            <a:r>
              <a:rPr lang="pt-BR" sz="2200" dirty="0" smtClean="0"/>
              <a:t>aplicação </a:t>
            </a:r>
            <a:r>
              <a:rPr lang="pt-BR" sz="2200" dirty="0"/>
              <a:t>de técnicas de </a:t>
            </a:r>
            <a:r>
              <a:rPr lang="pt-BR" sz="2200" dirty="0" err="1"/>
              <a:t>Machine</a:t>
            </a:r>
            <a:r>
              <a:rPr lang="pt-BR" sz="2200" dirty="0"/>
              <a:t> Learning, para a análise preditiva de </a:t>
            </a:r>
            <a:r>
              <a:rPr lang="pt-BR" sz="2200" dirty="0" err="1"/>
              <a:t>Churn</a:t>
            </a:r>
            <a:r>
              <a:rPr lang="pt-BR" sz="2200" dirty="0"/>
              <a:t>. </a:t>
            </a:r>
            <a:r>
              <a:rPr lang="pt-BR" sz="2200" dirty="0" smtClean="0"/>
              <a:t>Sem pretensão </a:t>
            </a:r>
            <a:r>
              <a:rPr lang="pt-BR" sz="2200" dirty="0"/>
              <a:t>de ser </a:t>
            </a:r>
            <a:r>
              <a:rPr lang="pt-BR" sz="2200" dirty="0" smtClean="0"/>
              <a:t>exaustiva.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Grande </a:t>
            </a:r>
            <a:r>
              <a:rPr lang="pt-BR" sz="2200" dirty="0"/>
              <a:t>incidência de estudos de </a:t>
            </a:r>
            <a:r>
              <a:rPr lang="pt-BR" sz="2200" dirty="0" err="1" smtClean="0"/>
              <a:t>Churn</a:t>
            </a:r>
            <a:r>
              <a:rPr lang="pt-BR" sz="2200" dirty="0"/>
              <a:t>, para os quais as técnicas de </a:t>
            </a:r>
            <a:r>
              <a:rPr lang="pt-BR" sz="2200" dirty="0" err="1"/>
              <a:t>Machine</a:t>
            </a:r>
            <a:r>
              <a:rPr lang="pt-BR" sz="2200" dirty="0"/>
              <a:t> </a:t>
            </a:r>
            <a:r>
              <a:rPr lang="pt-BR" sz="2200" dirty="0" smtClean="0"/>
              <a:t>Learning dão suporte a eficiência do negócio.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/>
              <a:t>3 técnicas em destaque nesta pesquisa: Árvores de Decisão, Regressão Logística e Redes </a:t>
            </a:r>
            <a:r>
              <a:rPr lang="pt-BR" sz="2200" dirty="0" smtClean="0"/>
              <a:t>Neurais.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Artigos </a:t>
            </a:r>
            <a:r>
              <a:rPr lang="pt-BR" sz="2200" dirty="0"/>
              <a:t>publicados entre os anos 2000 e </a:t>
            </a:r>
            <a:r>
              <a:rPr lang="pt-BR" sz="2200" dirty="0" smtClean="0"/>
              <a:t>2015.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Maior </a:t>
            </a:r>
            <a:r>
              <a:rPr lang="pt-BR" sz="2200" dirty="0"/>
              <a:t>concentração </a:t>
            </a:r>
            <a:r>
              <a:rPr lang="pt-BR" sz="2200" dirty="0" smtClean="0"/>
              <a:t>na </a:t>
            </a:r>
            <a:r>
              <a:rPr lang="pt-BR" sz="2200" dirty="0"/>
              <a:t>área de </a:t>
            </a:r>
            <a:r>
              <a:rPr lang="pt-BR" sz="2200" dirty="0" smtClean="0"/>
              <a:t>Telecomunicações.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Concentrações de Repositórios e Periódicos.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 smtClean="0"/>
              <a:t>Rede </a:t>
            </a:r>
            <a:r>
              <a:rPr lang="pt-BR" sz="2200" dirty="0"/>
              <a:t>de </a:t>
            </a:r>
            <a:r>
              <a:rPr lang="pt-BR" sz="2200" dirty="0" smtClean="0"/>
              <a:t>influências.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2200" dirty="0"/>
              <a:t>Embora </a:t>
            </a:r>
            <a:r>
              <a:rPr lang="pt-BR" sz="2200" dirty="0" smtClean="0"/>
              <a:t>com limitações e melhorias acredita-se  </a:t>
            </a:r>
            <a:r>
              <a:rPr lang="pt-BR" sz="2200" dirty="0"/>
              <a:t>que </a:t>
            </a:r>
            <a:r>
              <a:rPr lang="pt-BR" sz="2200" dirty="0" smtClean="0"/>
              <a:t>o </a:t>
            </a:r>
            <a:r>
              <a:rPr lang="pt-BR" sz="2200" dirty="0"/>
              <a:t>resultado fornece uma análise significativa e com informações relevantes sobre o assunto.</a:t>
            </a:r>
          </a:p>
        </p:txBody>
      </p:sp>
    </p:spTree>
    <p:extLst>
      <p:ext uri="{BB962C8B-B14F-4D97-AF65-F5344CB8AC3E}">
        <p14:creationId xmlns:p14="http://schemas.microsoft.com/office/powerpoint/2010/main" val="27257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>
                <a:solidFill>
                  <a:schemeClr val="tx2"/>
                </a:solidFill>
              </a:rPr>
              <a:t>Motivação </a:t>
            </a:r>
            <a:endParaRPr lang="pt-BR" sz="36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err="1" smtClean="0"/>
              <a:t>Datamining</a:t>
            </a:r>
            <a:r>
              <a:rPr lang="pt-BR" dirty="0" smtClean="0"/>
              <a:t> e </a:t>
            </a:r>
            <a:r>
              <a:rPr lang="pt-BR" dirty="0" err="1" smtClean="0"/>
              <a:t>Machine</a:t>
            </a:r>
            <a:r>
              <a:rPr lang="pt-BR" dirty="0" smtClean="0"/>
              <a:t> Learning representam áreas de conhecimentos com grande abrangência de técnicas para os processos de CRM, e em especial no contexto deste trabalho, para predição do </a:t>
            </a:r>
            <a:r>
              <a:rPr lang="pt-BR" dirty="0" err="1" smtClean="0"/>
              <a:t>Churn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>
                <a:solidFill>
                  <a:schemeClr val="tx2"/>
                </a:solidFill>
              </a:rPr>
              <a:t/>
            </a:r>
            <a:br>
              <a:rPr lang="pt-BR" sz="3200" dirty="0" smtClean="0">
                <a:solidFill>
                  <a:schemeClr val="tx2"/>
                </a:solidFill>
              </a:rPr>
            </a:br>
            <a:r>
              <a:rPr lang="pt-BR" sz="3200" dirty="0" smtClean="0">
                <a:solidFill>
                  <a:schemeClr val="tx2"/>
                </a:solidFill>
              </a:rPr>
              <a:t>Limitações , </a:t>
            </a:r>
            <a:r>
              <a:rPr lang="pt-BR" sz="3200" dirty="0">
                <a:solidFill>
                  <a:schemeClr val="tx2"/>
                </a:solidFill>
              </a:rPr>
              <a:t>melhorias e futuras pesquisas.</a:t>
            </a:r>
            <a:br>
              <a:rPr lang="pt-BR" sz="3200" dirty="0">
                <a:solidFill>
                  <a:schemeClr val="tx2"/>
                </a:solidFill>
              </a:rPr>
            </a:br>
            <a:endParaRPr lang="pt-BR" sz="3200" dirty="0">
              <a:solidFill>
                <a:schemeClr val="tx2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864" y="1279301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Limitações dos </a:t>
            </a:r>
            <a:r>
              <a:rPr lang="pt-BR" sz="1700" dirty="0"/>
              <a:t>estudos de análise preditiva de </a:t>
            </a:r>
            <a:r>
              <a:rPr lang="pt-BR" sz="1700" dirty="0" err="1" smtClean="0"/>
              <a:t>Churn</a:t>
            </a:r>
            <a:r>
              <a:rPr lang="pt-BR" sz="17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 smtClean="0"/>
              <a:t>Conjuntos </a:t>
            </a:r>
            <a:r>
              <a:rPr lang="pt-BR" sz="1700" dirty="0"/>
              <a:t>de dados incompletos ou </a:t>
            </a:r>
            <a:r>
              <a:rPr lang="pt-BR" sz="1700" dirty="0" smtClean="0"/>
              <a:t>faltantes.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 smtClean="0"/>
              <a:t>Quantidades </a:t>
            </a:r>
            <a:r>
              <a:rPr lang="pt-BR" sz="1700" dirty="0"/>
              <a:t>imensas de </a:t>
            </a:r>
            <a:r>
              <a:rPr lang="pt-BR" sz="1700" dirty="0" smtClean="0"/>
              <a:t>dados, difícil </a:t>
            </a:r>
            <a:r>
              <a:rPr lang="pt-BR" sz="1700" dirty="0"/>
              <a:t>estruturação e </a:t>
            </a:r>
            <a:r>
              <a:rPr lang="pt-BR" sz="1700" dirty="0" smtClean="0"/>
              <a:t>manipulação.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 smtClean="0"/>
              <a:t>Desbalanceamento </a:t>
            </a:r>
            <a:r>
              <a:rPr lang="pt-BR" sz="1700" dirty="0"/>
              <a:t>dos </a:t>
            </a:r>
            <a:r>
              <a:rPr lang="pt-BR" sz="1700" dirty="0" smtClean="0"/>
              <a:t>dados, taxa de </a:t>
            </a:r>
            <a:r>
              <a:rPr lang="pt-BR" sz="1700" dirty="0" err="1" smtClean="0"/>
              <a:t>Churn</a:t>
            </a:r>
            <a:r>
              <a:rPr lang="pt-BR" sz="1700" dirty="0"/>
              <a:t> de </a:t>
            </a:r>
            <a:r>
              <a:rPr lang="pt-BR" sz="1700" dirty="0" smtClean="0"/>
              <a:t>2% </a:t>
            </a:r>
            <a:r>
              <a:rPr lang="pt-BR" sz="1700" dirty="0"/>
              <a:t>ou </a:t>
            </a:r>
            <a:r>
              <a:rPr lang="pt-BR" sz="1700" dirty="0" smtClean="0"/>
              <a:t>3%.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/>
              <a:t>Prazo e recursos </a:t>
            </a:r>
            <a:r>
              <a:rPr lang="pt-BR" sz="1700" dirty="0" smtClean="0"/>
              <a:t>utilizados.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Preparação dos dados para elaboração </a:t>
            </a:r>
            <a:r>
              <a:rPr lang="pt-BR" sz="1700" dirty="0"/>
              <a:t>da rede de </a:t>
            </a:r>
            <a:r>
              <a:rPr lang="pt-BR" sz="1700" dirty="0" smtClean="0"/>
              <a:t>citações, processo manual. Uso de ferramenta para trabalhos futuros.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Aprofundamento </a:t>
            </a:r>
            <a:r>
              <a:rPr lang="pt-BR" sz="1700" dirty="0"/>
              <a:t>na teoria de redes ou teoria de grafos, </a:t>
            </a:r>
            <a:r>
              <a:rPr lang="pt-BR" sz="1700" dirty="0" smtClean="0"/>
              <a:t>para </a:t>
            </a:r>
            <a:r>
              <a:rPr lang="pt-BR" sz="1700" dirty="0"/>
              <a:t>interpretação e comentários das redes de </a:t>
            </a:r>
            <a:r>
              <a:rPr lang="pt-BR" sz="1700" dirty="0" smtClean="0"/>
              <a:t>citações.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Mais artigos , </a:t>
            </a:r>
            <a:r>
              <a:rPr lang="pt-BR" sz="1700" dirty="0"/>
              <a:t>adotando novos critérios de </a:t>
            </a:r>
            <a:r>
              <a:rPr lang="pt-BR" sz="1700" dirty="0" smtClean="0"/>
              <a:t>pesquisa, língua utilizada, novas </a:t>
            </a:r>
            <a:r>
              <a:rPr lang="pt-BR" sz="1700" dirty="0"/>
              <a:t>ferramentas de </a:t>
            </a:r>
            <a:r>
              <a:rPr lang="pt-BR" sz="1700" dirty="0" smtClean="0"/>
              <a:t>busca, foco em repositórios </a:t>
            </a:r>
            <a:r>
              <a:rPr lang="pt-BR" sz="1700" dirty="0"/>
              <a:t>ou </a:t>
            </a:r>
            <a:r>
              <a:rPr lang="pt-BR" sz="1700" dirty="0" smtClean="0"/>
              <a:t>periódicos (pagos ou não).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Novas </a:t>
            </a:r>
            <a:r>
              <a:rPr lang="pt-BR" sz="1700" dirty="0"/>
              <a:t>dimensões de </a:t>
            </a:r>
            <a:r>
              <a:rPr lang="pt-BR" sz="1700" dirty="0" smtClean="0"/>
              <a:t>classificações: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/>
              <a:t>Desempenho </a:t>
            </a:r>
            <a:r>
              <a:rPr lang="pt-BR" sz="1700" dirty="0" smtClean="0"/>
              <a:t>de cada técnica.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/>
              <a:t>Utilização de técnicas de </a:t>
            </a:r>
            <a:r>
              <a:rPr lang="pt-BR" sz="1700" dirty="0" smtClean="0"/>
              <a:t>pré-processamento. (desbalanceamento)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sz="1700" dirty="0"/>
              <a:t>Detalhes </a:t>
            </a:r>
            <a:r>
              <a:rPr lang="pt-BR" sz="1700" dirty="0" smtClean="0"/>
              <a:t>da base </a:t>
            </a:r>
            <a:r>
              <a:rPr lang="pt-BR" sz="1700" dirty="0"/>
              <a:t>de dados </a:t>
            </a:r>
            <a:r>
              <a:rPr lang="pt-BR" sz="1700" dirty="0" smtClean="0"/>
              <a:t>utilizada.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1700" dirty="0" smtClean="0"/>
              <a:t>Continuação </a:t>
            </a:r>
            <a:r>
              <a:rPr lang="pt-BR" sz="1700" dirty="0"/>
              <a:t>do </a:t>
            </a:r>
            <a:r>
              <a:rPr lang="pt-BR" sz="1700" dirty="0" smtClean="0"/>
              <a:t>trabalho com utilização de </a:t>
            </a:r>
            <a:r>
              <a:rPr lang="pt-BR" sz="1700" dirty="0"/>
              <a:t>uma base de dados e processamento </a:t>
            </a:r>
            <a:r>
              <a:rPr lang="pt-BR" sz="1700" dirty="0" smtClean="0"/>
              <a:t>da mesma de </a:t>
            </a:r>
            <a:r>
              <a:rPr lang="pt-BR" sz="1700" dirty="0"/>
              <a:t>acordo com as principais técnicas obtidas no resultado </a:t>
            </a:r>
            <a:r>
              <a:rPr lang="pt-BR" sz="1700" dirty="0" smtClean="0"/>
              <a:t>da pesquisa.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90180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339752" y="4305870"/>
            <a:ext cx="46085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Obrigado !</a:t>
            </a:r>
            <a:endParaRPr lang="pt-BR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38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 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T</a:t>
            </a:r>
            <a:r>
              <a:rPr lang="pt-BR" dirty="0" smtClean="0"/>
              <a:t>razer à luz os estudos já existentes nesse campo, consolidando o que há do estado da arte em pesquisas desta área e de forma significativa contribuir como uma referência para futuras aplicações e pesquisas nesta área.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Ser o primeiro com foco em documentos que estudam, não exclusivamente, a perda ou retenção de clientes por técnicas de </a:t>
            </a:r>
            <a:r>
              <a:rPr lang="pt-BR" dirty="0" err="1" smtClean="0"/>
              <a:t>Machine</a:t>
            </a:r>
            <a:r>
              <a:rPr lang="pt-BR" dirty="0" smtClean="0"/>
              <a:t> Learning e sem nenhum tipo de restrições.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Ser o primeiro a classificar os documentos por influência através das citações entre os documentos.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41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Referencial Teórico</a:t>
            </a:r>
            <a:endParaRPr lang="pt-BR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46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t-BR" sz="3600" dirty="0">
                <a:solidFill>
                  <a:schemeClr val="tx2"/>
                </a:solidFill>
              </a:rPr>
              <a:t>CRM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Consiste em um conjunto de processos de suporte ao negócio, para criar um relacionamento  mais longo e mais rentável com os clientes.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Informações dos clientes em forma de dados e tecnologia da informação formam a base destes processos.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/>
              <a:t>I</a:t>
            </a:r>
            <a:r>
              <a:rPr lang="pt-BR" dirty="0" smtClean="0"/>
              <a:t>nformações provenientes dos próprios clientes quando do contato por diversas áreas de relacionamento com as empresas, tais como marketing, vendas, serviços e suportes.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Foco no processo de retenção do cliente. Gerenciamento do </a:t>
            </a:r>
            <a:r>
              <a:rPr lang="pt-BR" dirty="0" err="1" smtClean="0"/>
              <a:t>Churn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25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3459</TotalTime>
  <Words>2504</Words>
  <Application>Microsoft Office PowerPoint</Application>
  <PresentationFormat>Apresentação na tela (4:3)</PresentationFormat>
  <Paragraphs>279</Paragraphs>
  <Slides>61</Slides>
  <Notes>0</Notes>
  <HiddenSlides>24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2" baseType="lpstr">
      <vt:lpstr>Tema do Office</vt:lpstr>
      <vt:lpstr>Analise preditiva de Churn com ênfase em técnicas de Machine Learning: Uma Revisão</vt:lpstr>
      <vt:lpstr>Agenda</vt:lpstr>
      <vt:lpstr>  introdução</vt:lpstr>
      <vt:lpstr>Cenário</vt:lpstr>
      <vt:lpstr>O Problema</vt:lpstr>
      <vt:lpstr>Motivação </vt:lpstr>
      <vt:lpstr> Objetivo</vt:lpstr>
      <vt:lpstr>  Referencial Teórico</vt:lpstr>
      <vt:lpstr>CRM</vt:lpstr>
      <vt:lpstr>Churn</vt:lpstr>
      <vt:lpstr>Datamining</vt:lpstr>
      <vt:lpstr>Datamining Vs Machine Learning</vt:lpstr>
      <vt:lpstr>Machine Learning</vt:lpstr>
      <vt:lpstr>Árvores de Decisão</vt:lpstr>
      <vt:lpstr>Árvores de Decisão Exemplo: Telecom Churn</vt:lpstr>
      <vt:lpstr>Árvores de Decisão Por que os classificadores de Árvores de decisão são tão populares?</vt:lpstr>
      <vt:lpstr>Regressão Logística</vt:lpstr>
      <vt:lpstr> Regressão Logística</vt:lpstr>
      <vt:lpstr>Redes Neurais</vt:lpstr>
      <vt:lpstr>Redes Neurais</vt:lpstr>
      <vt:lpstr>Redes Neurais</vt:lpstr>
      <vt:lpstr>Support Vector Machine</vt:lpstr>
      <vt:lpstr>Support Vector Machine</vt:lpstr>
      <vt:lpstr>Support Vector Machine</vt:lpstr>
      <vt:lpstr>Random Forest</vt:lpstr>
      <vt:lpstr>Random Forest</vt:lpstr>
      <vt:lpstr>Outras Técnicas Encontradas</vt:lpstr>
      <vt:lpstr>  Metodologia</vt:lpstr>
      <vt:lpstr>Metodologia</vt:lpstr>
      <vt:lpstr>Metodologia “Highlights”</vt:lpstr>
      <vt:lpstr>Metodologia “Highlights”</vt:lpstr>
      <vt:lpstr>  Resultados</vt:lpstr>
      <vt:lpstr>Classificação por Técnicas de Machine Learning Empregadas</vt:lpstr>
      <vt:lpstr>Classificação por Técnicas de Machine Learning Empregadas</vt:lpstr>
      <vt:lpstr>Classificação por Área de aplicação</vt:lpstr>
      <vt:lpstr>Classificação por Área de aplicação</vt:lpstr>
      <vt:lpstr>Classificação por Ano de Publicação</vt:lpstr>
      <vt:lpstr>Classificação por Ano de Publicação</vt:lpstr>
      <vt:lpstr>Classificação por Periódico</vt:lpstr>
      <vt:lpstr>Classificação por Periódico</vt:lpstr>
      <vt:lpstr>Classificação por Repositório</vt:lpstr>
      <vt:lpstr>Classificação por Repositório</vt:lpstr>
      <vt:lpstr>Classificação por Ano &amp; Técnicas de Machine Learning</vt:lpstr>
      <vt:lpstr>Classificação por Ano &amp; Técnicas de Machine Learning</vt:lpstr>
      <vt:lpstr>Classificação por Área de Aplicação &amp; Técnicas de Machine Learning</vt:lpstr>
      <vt:lpstr>Classificação por Citações</vt:lpstr>
      <vt:lpstr>Classificação por Citações Power Law(Newman, 2005) </vt:lpstr>
      <vt:lpstr>Classificação por Citações &amp; Técnicas de Machine Learning</vt:lpstr>
      <vt:lpstr>Classificação por Citações Rede de Influências </vt:lpstr>
      <vt:lpstr> Classificação por Citações Rede de Influências </vt:lpstr>
      <vt:lpstr> Classificação por Citações Rede de Influências </vt:lpstr>
      <vt:lpstr> Classificação por Citações Rede de Influências – Grau de Entrada </vt:lpstr>
      <vt:lpstr>Classificação por Citações Rede de Influências – PageRank</vt:lpstr>
      <vt:lpstr>Classificação por Citações Rede de Influências – Centralidade de Intermediação</vt:lpstr>
      <vt:lpstr>Classificação por Citações Rede de Influências – Centralidade de Proximidade</vt:lpstr>
      <vt:lpstr>Classificação por Citações Rede de Influências – Excentricidade</vt:lpstr>
      <vt:lpstr>Apresentação do PowerPoint</vt:lpstr>
      <vt:lpstr>  conclusões</vt:lpstr>
      <vt:lpstr>Conclusões</vt:lpstr>
      <vt:lpstr> Limitações , melhorias e futuras pesquisas. 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Owner</dc:creator>
  <cp:lastModifiedBy>Owner</cp:lastModifiedBy>
  <cp:revision>80</cp:revision>
  <dcterms:created xsi:type="dcterms:W3CDTF">2016-07-11T19:39:18Z</dcterms:created>
  <dcterms:modified xsi:type="dcterms:W3CDTF">2016-07-27T03:34:13Z</dcterms:modified>
</cp:coreProperties>
</file>